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707" r:id="rId3"/>
    <p:sldMasterId id="2147483719" r:id="rId4"/>
    <p:sldMasterId id="2147483731" r:id="rId5"/>
  </p:sldMasterIdLst>
  <p:notesMasterIdLst>
    <p:notesMasterId r:id="rId27"/>
  </p:notesMasterIdLst>
  <p:sldIdLst>
    <p:sldId id="293" r:id="rId6"/>
    <p:sldId id="292" r:id="rId7"/>
    <p:sldId id="259" r:id="rId8"/>
    <p:sldId id="260" r:id="rId9"/>
    <p:sldId id="261" r:id="rId10"/>
    <p:sldId id="262" r:id="rId11"/>
    <p:sldId id="263" r:id="rId12"/>
    <p:sldId id="265" r:id="rId13"/>
    <p:sldId id="295" r:id="rId14"/>
    <p:sldId id="271" r:id="rId15"/>
    <p:sldId id="296" r:id="rId16"/>
    <p:sldId id="297" r:id="rId17"/>
    <p:sldId id="298" r:id="rId18"/>
    <p:sldId id="299" r:id="rId19"/>
    <p:sldId id="300" r:id="rId20"/>
    <p:sldId id="269" r:id="rId21"/>
    <p:sldId id="270" r:id="rId22"/>
    <p:sldId id="305" r:id="rId23"/>
    <p:sldId id="301" r:id="rId24"/>
    <p:sldId id="294" r:id="rId25"/>
    <p:sldId id="29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73" autoAdjust="0"/>
  </p:normalViewPr>
  <p:slideViewPr>
    <p:cSldViewPr snapToGrid="0" snapToObjects="1">
      <p:cViewPr>
        <p:scale>
          <a:sx n="85" d="100"/>
          <a:sy n="85" d="100"/>
        </p:scale>
        <p:origin x="-1016" y="-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A9E59-DC92-BD41-B20B-F5B00D13646B}"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B8DE6F57-9E15-9F4B-A139-82A3542B81B2}">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Calibri"/>
              <a:cs typeface="Calibri"/>
            </a:rPr>
            <a:t>School Library Learning Commons</a:t>
          </a:r>
          <a:endParaRPr lang="en-US" dirty="0">
            <a:latin typeface="Calibri"/>
            <a:cs typeface="Calibri"/>
          </a:endParaRPr>
        </a:p>
      </dgm:t>
    </dgm:pt>
    <dgm:pt modelId="{5C3869F6-9F2C-B546-8938-EC93E4BA7304}" type="parTrans" cxnId="{261EA2A9-E9AC-0847-9EC2-721350BE42FE}">
      <dgm:prSet/>
      <dgm:spPr/>
      <dgm:t>
        <a:bodyPr/>
        <a:lstStyle/>
        <a:p>
          <a:endParaRPr lang="en-US">
            <a:latin typeface="Calibri"/>
            <a:cs typeface="Calibri"/>
          </a:endParaRPr>
        </a:p>
      </dgm:t>
    </dgm:pt>
    <dgm:pt modelId="{80C32F2C-A5E7-DC49-BA52-682CDD495602}" type="sibTrans" cxnId="{261EA2A9-E9AC-0847-9EC2-721350BE42FE}">
      <dgm:prSet/>
      <dgm:spPr/>
      <dgm:t>
        <a:bodyPr/>
        <a:lstStyle/>
        <a:p>
          <a:endParaRPr lang="en-US">
            <a:latin typeface="Calibri"/>
            <a:cs typeface="Calibri"/>
          </a:endParaRPr>
        </a:p>
      </dgm:t>
    </dgm:pt>
    <dgm:pt modelId="{9ADE3CC8-9C88-D24B-93F5-D7894E06820E}">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1600" dirty="0" smtClean="0">
              <a:latin typeface="Calibri"/>
              <a:cs typeface="Calibri"/>
            </a:rPr>
            <a:t>Physical &amp; Virtual  Learning Hub</a:t>
          </a:r>
          <a:endParaRPr lang="en-US" sz="1600" dirty="0">
            <a:latin typeface="Calibri"/>
            <a:cs typeface="Calibri"/>
          </a:endParaRPr>
        </a:p>
      </dgm:t>
    </dgm:pt>
    <dgm:pt modelId="{29309009-D56E-FF4E-A8B3-7FD7CD38C197}" type="parTrans" cxnId="{1226ADEC-8E8E-A948-887B-1BFFF798BA74}">
      <dgm:prSet/>
      <dgm:spPr/>
      <dgm:t>
        <a:bodyPr/>
        <a:lstStyle/>
        <a:p>
          <a:endParaRPr lang="en-US">
            <a:latin typeface="Calibri"/>
            <a:cs typeface="Calibri"/>
          </a:endParaRPr>
        </a:p>
      </dgm:t>
    </dgm:pt>
    <dgm:pt modelId="{2AA5973F-74C0-3248-9332-91D6641E93EF}" type="sibTrans" cxnId="{1226ADEC-8E8E-A948-887B-1BFFF798BA74}">
      <dgm:prSet/>
      <dgm:spPr/>
      <dgm:t>
        <a:bodyPr/>
        <a:lstStyle/>
        <a:p>
          <a:endParaRPr lang="en-US">
            <a:latin typeface="Calibri"/>
            <a:cs typeface="Calibri"/>
          </a:endParaRPr>
        </a:p>
      </dgm:t>
    </dgm:pt>
    <dgm:pt modelId="{59A622D4-9B6A-AE41-B7F0-5D981CD25ADA}">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600" dirty="0" smtClean="0">
              <a:latin typeface="Calibri"/>
              <a:cs typeface="Calibri"/>
            </a:rPr>
            <a:t>Drives future-oriented teaching &amp; learning</a:t>
          </a:r>
          <a:endParaRPr lang="en-US" sz="1600" dirty="0">
            <a:latin typeface="Calibri"/>
            <a:cs typeface="Calibri"/>
          </a:endParaRPr>
        </a:p>
      </dgm:t>
    </dgm:pt>
    <dgm:pt modelId="{0C95A65B-140F-8F44-8027-B8D078433602}" type="parTrans" cxnId="{55163E30-D141-ED47-97FF-C753B8691395}">
      <dgm:prSet/>
      <dgm:spPr/>
      <dgm:t>
        <a:bodyPr/>
        <a:lstStyle/>
        <a:p>
          <a:endParaRPr lang="en-US">
            <a:latin typeface="Calibri"/>
            <a:cs typeface="Calibri"/>
          </a:endParaRPr>
        </a:p>
      </dgm:t>
    </dgm:pt>
    <dgm:pt modelId="{DB58B99A-47DD-7A44-8C2D-A3A12B567388}" type="sibTrans" cxnId="{55163E30-D141-ED47-97FF-C753B8691395}">
      <dgm:prSet/>
      <dgm:spPr/>
      <dgm:t>
        <a:bodyPr/>
        <a:lstStyle/>
        <a:p>
          <a:endParaRPr lang="en-US">
            <a:latin typeface="Calibri"/>
            <a:cs typeface="Calibri"/>
          </a:endParaRPr>
        </a:p>
      </dgm:t>
    </dgm:pt>
    <dgm:pt modelId="{CCAAA634-CE0E-7C44-9FE0-16855149DC7D}">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Inquiry, Problem Based Learning</a:t>
          </a:r>
          <a:endParaRPr lang="en-US" sz="1600" dirty="0">
            <a:latin typeface="Calibri"/>
            <a:cs typeface="Calibri"/>
          </a:endParaRPr>
        </a:p>
      </dgm:t>
    </dgm:pt>
    <dgm:pt modelId="{0C41AE48-31E1-BB4B-B608-16F818FB92BA}" type="parTrans" cxnId="{C7904F80-1F57-A949-8189-9C8C71B2DD1E}">
      <dgm:prSet/>
      <dgm:spPr/>
      <dgm:t>
        <a:bodyPr/>
        <a:lstStyle/>
        <a:p>
          <a:endParaRPr lang="en-US">
            <a:latin typeface="Calibri"/>
            <a:cs typeface="Calibri"/>
          </a:endParaRPr>
        </a:p>
      </dgm:t>
    </dgm:pt>
    <dgm:pt modelId="{66CF3DF2-E27F-FB4C-88D0-E82D56290BD4}" type="sibTrans" cxnId="{C7904F80-1F57-A949-8189-9C8C71B2DD1E}">
      <dgm:prSet/>
      <dgm:spPr/>
      <dgm:t>
        <a:bodyPr/>
        <a:lstStyle/>
        <a:p>
          <a:endParaRPr lang="en-US">
            <a:latin typeface="Calibri"/>
            <a:cs typeface="Calibri"/>
          </a:endParaRPr>
        </a:p>
      </dgm:t>
    </dgm:pt>
    <dgm:pt modelId="{A87F9755-00FE-F94A-8762-6EF31395F648}">
      <dgm:prSet>
        <dgm:style>
          <a:lnRef idx="3">
            <a:schemeClr val="lt1"/>
          </a:lnRef>
          <a:fillRef idx="1">
            <a:schemeClr val="accent3"/>
          </a:fillRef>
          <a:effectRef idx="1">
            <a:schemeClr val="accent3"/>
          </a:effectRef>
          <a:fontRef idx="minor">
            <a:schemeClr val="lt1"/>
          </a:fontRef>
        </dgm:style>
      </dgm:prSet>
      <dgm:spPr/>
      <dgm:t>
        <a:bodyPr/>
        <a:lstStyle/>
        <a:p>
          <a:r>
            <a:rPr lang="en-US" dirty="0" smtClean="0">
              <a:latin typeface="Calibri"/>
              <a:cs typeface="Calibri"/>
            </a:rPr>
            <a:t>Reading Thrives</a:t>
          </a:r>
          <a:endParaRPr lang="en-US" dirty="0">
            <a:latin typeface="Calibri"/>
            <a:cs typeface="Calibri"/>
          </a:endParaRPr>
        </a:p>
      </dgm:t>
    </dgm:pt>
    <dgm:pt modelId="{C96F46F0-F625-9E41-BB68-1CEA1F173A83}" type="parTrans" cxnId="{0D33C7A9-3C36-B247-BAD0-A82A3FA9416B}">
      <dgm:prSet/>
      <dgm:spPr/>
      <dgm:t>
        <a:bodyPr/>
        <a:lstStyle/>
        <a:p>
          <a:endParaRPr lang="en-US">
            <a:latin typeface="Calibri"/>
            <a:cs typeface="Calibri"/>
          </a:endParaRPr>
        </a:p>
      </dgm:t>
    </dgm:pt>
    <dgm:pt modelId="{ABCFB1F2-9020-E641-A771-FD03EF4F3650}" type="sibTrans" cxnId="{0D33C7A9-3C36-B247-BAD0-A82A3FA9416B}">
      <dgm:prSet/>
      <dgm:spPr/>
      <dgm:t>
        <a:bodyPr/>
        <a:lstStyle/>
        <a:p>
          <a:endParaRPr lang="en-US">
            <a:latin typeface="Calibri"/>
            <a:cs typeface="Calibri"/>
          </a:endParaRPr>
        </a:p>
      </dgm:t>
    </dgm:pt>
    <dgm:pt modelId="{10B225F8-ABD9-8B48-B811-9AD32DF03FD1}">
      <dgm:prSet>
        <dgm:style>
          <a:lnRef idx="3">
            <a:schemeClr val="lt1"/>
          </a:lnRef>
          <a:fillRef idx="1">
            <a:schemeClr val="accent2"/>
          </a:fillRef>
          <a:effectRef idx="1">
            <a:schemeClr val="accent2"/>
          </a:effectRef>
          <a:fontRef idx="minor">
            <a:schemeClr val="lt1"/>
          </a:fontRef>
        </dgm:style>
      </dgm:prSet>
      <dgm:spPr/>
      <dgm:t>
        <a:bodyPr/>
        <a:lstStyle/>
        <a:p>
          <a:r>
            <a:rPr lang="en-US" dirty="0" smtClean="0">
              <a:latin typeface="Calibri"/>
              <a:cs typeface="Calibri"/>
            </a:rPr>
            <a:t>Learning Literacies</a:t>
          </a:r>
          <a:endParaRPr lang="en-US" dirty="0">
            <a:latin typeface="Calibri"/>
            <a:cs typeface="Calibri"/>
          </a:endParaRPr>
        </a:p>
      </dgm:t>
    </dgm:pt>
    <dgm:pt modelId="{974343BD-AC99-244C-9E0A-0AF4D0850E9D}" type="parTrans" cxnId="{9B2C524A-25E3-734C-A11C-F409C2C07C0F}">
      <dgm:prSet/>
      <dgm:spPr/>
      <dgm:t>
        <a:bodyPr/>
        <a:lstStyle/>
        <a:p>
          <a:endParaRPr lang="en-US">
            <a:latin typeface="Calibri"/>
            <a:cs typeface="Calibri"/>
          </a:endParaRPr>
        </a:p>
      </dgm:t>
    </dgm:pt>
    <dgm:pt modelId="{232B2387-8849-5F46-986A-B26359A5ED74}" type="sibTrans" cxnId="{9B2C524A-25E3-734C-A11C-F409C2C07C0F}">
      <dgm:prSet/>
      <dgm:spPr/>
      <dgm:t>
        <a:bodyPr/>
        <a:lstStyle/>
        <a:p>
          <a:endParaRPr lang="en-US">
            <a:latin typeface="Calibri"/>
            <a:cs typeface="Calibri"/>
          </a:endParaRPr>
        </a:p>
      </dgm:t>
    </dgm:pt>
    <dgm:pt modelId="{8BB7BF8B-15E1-9648-AE39-39BA75CAA7A3}">
      <dgm:prSe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Technology for Learning</a:t>
          </a:r>
          <a:endParaRPr lang="en-US" sz="1600" dirty="0">
            <a:latin typeface="Calibri"/>
            <a:cs typeface="Calibri"/>
          </a:endParaRPr>
        </a:p>
      </dgm:t>
    </dgm:pt>
    <dgm:pt modelId="{AFFEFB72-59C5-B74D-9F1C-0DBBBC70077F}" type="parTrans" cxnId="{DB1AED21-0711-F648-BD69-457C2BD3F449}">
      <dgm:prSet/>
      <dgm:spPr/>
      <dgm:t>
        <a:bodyPr/>
        <a:lstStyle/>
        <a:p>
          <a:endParaRPr lang="en-US">
            <a:latin typeface="Calibri"/>
            <a:cs typeface="Calibri"/>
          </a:endParaRPr>
        </a:p>
      </dgm:t>
    </dgm:pt>
    <dgm:pt modelId="{A3FC798C-11FB-3D4C-9350-5B381A07A495}" type="sibTrans" cxnId="{DB1AED21-0711-F648-BD69-457C2BD3F449}">
      <dgm:prSet/>
      <dgm:spPr/>
      <dgm:t>
        <a:bodyPr/>
        <a:lstStyle/>
        <a:p>
          <a:endParaRPr lang="en-US">
            <a:latin typeface="Calibri"/>
            <a:cs typeface="Calibri"/>
          </a:endParaRPr>
        </a:p>
      </dgm:t>
    </dgm:pt>
    <dgm:pt modelId="{33E03FAC-A6E0-E74B-A945-7D4AADC94A1A}">
      <dgm:prSet custT="1">
        <dgm:style>
          <a:lnRef idx="3">
            <a:schemeClr val="lt1"/>
          </a:lnRef>
          <a:fillRef idx="1">
            <a:schemeClr val="accent5"/>
          </a:fillRef>
          <a:effectRef idx="1">
            <a:schemeClr val="accent5"/>
          </a:effectRef>
          <a:fontRef idx="minor">
            <a:schemeClr val="lt1"/>
          </a:fontRef>
        </dgm:style>
      </dgm:prSet>
      <dgm:spPr/>
      <dgm:t>
        <a:bodyPr/>
        <a:lstStyle/>
        <a:p>
          <a:r>
            <a:rPr lang="en-US" sz="1600" dirty="0" smtClean="0">
              <a:latin typeface="Calibri"/>
              <a:cs typeface="Calibri"/>
            </a:rPr>
            <a:t>Critical Thinking, Creativity, Innovation</a:t>
          </a:r>
          <a:endParaRPr lang="en-US" sz="1600" dirty="0">
            <a:latin typeface="Calibri"/>
            <a:cs typeface="Calibri"/>
          </a:endParaRPr>
        </a:p>
      </dgm:t>
    </dgm:pt>
    <dgm:pt modelId="{C8357549-7F37-CA41-B420-5B5639A26FE4}" type="parTrans" cxnId="{AF5A6511-9703-9C40-B1BC-AA2FF09901BC}">
      <dgm:prSet/>
      <dgm:spPr/>
      <dgm:t>
        <a:bodyPr/>
        <a:lstStyle/>
        <a:p>
          <a:endParaRPr lang="en-US">
            <a:latin typeface="Calibri"/>
            <a:cs typeface="Calibri"/>
          </a:endParaRPr>
        </a:p>
      </dgm:t>
    </dgm:pt>
    <dgm:pt modelId="{C4FE86D1-19E0-AF44-B14F-4B67E2A75E21}" type="sibTrans" cxnId="{AF5A6511-9703-9C40-B1BC-AA2FF09901BC}">
      <dgm:prSet/>
      <dgm:spPr/>
      <dgm:t>
        <a:bodyPr/>
        <a:lstStyle/>
        <a:p>
          <a:endParaRPr lang="en-US">
            <a:latin typeface="Calibri"/>
            <a:cs typeface="Calibri"/>
          </a:endParaRPr>
        </a:p>
      </dgm:t>
    </dgm:pt>
    <dgm:pt modelId="{8440D9E5-D812-664B-9B70-F20B8B33DBF5}">
      <dgm:prSet>
        <dgm:style>
          <a:lnRef idx="3">
            <a:schemeClr val="lt1"/>
          </a:lnRef>
          <a:fillRef idx="1">
            <a:schemeClr val="accent5"/>
          </a:fillRef>
          <a:effectRef idx="1">
            <a:schemeClr val="accent5"/>
          </a:effectRef>
          <a:fontRef idx="minor">
            <a:schemeClr val="lt1"/>
          </a:fontRef>
        </dgm:style>
      </dgm:prSet>
      <dgm:spPr/>
      <dgm:t>
        <a:bodyPr/>
        <a:lstStyle/>
        <a:p>
          <a:r>
            <a:rPr lang="en-US" dirty="0" smtClean="0">
              <a:latin typeface="Calibri"/>
              <a:cs typeface="Calibri"/>
            </a:rPr>
            <a:t>Engagement with Information &amp; Ideas</a:t>
          </a:r>
          <a:endParaRPr lang="en-US" dirty="0">
            <a:latin typeface="Calibri"/>
            <a:cs typeface="Calibri"/>
          </a:endParaRPr>
        </a:p>
      </dgm:t>
    </dgm:pt>
    <dgm:pt modelId="{3A384CAA-76A5-9349-8A5E-FE63A330F736}" type="parTrans" cxnId="{45BD3159-B1E4-1844-BF4A-79630CDD6448}">
      <dgm:prSet/>
      <dgm:spPr/>
      <dgm:t>
        <a:bodyPr/>
        <a:lstStyle/>
        <a:p>
          <a:endParaRPr lang="en-US"/>
        </a:p>
      </dgm:t>
    </dgm:pt>
    <dgm:pt modelId="{C935B504-D656-9541-9683-5F991D5757EC}" type="sibTrans" cxnId="{45BD3159-B1E4-1844-BF4A-79630CDD6448}">
      <dgm:prSet/>
      <dgm:spPr/>
      <dgm:t>
        <a:bodyPr/>
        <a:lstStyle/>
        <a:p>
          <a:endParaRPr lang="en-US"/>
        </a:p>
      </dgm:t>
    </dgm:pt>
    <dgm:pt modelId="{699D85EC-8611-2446-8DAE-DC6817418967}" type="pres">
      <dgm:prSet presAssocID="{E89A9E59-DC92-BD41-B20B-F5B00D13646B}" presName="composite" presStyleCnt="0">
        <dgm:presLayoutVars>
          <dgm:chMax val="1"/>
          <dgm:dir/>
          <dgm:resizeHandles val="exact"/>
        </dgm:presLayoutVars>
      </dgm:prSet>
      <dgm:spPr/>
      <dgm:t>
        <a:bodyPr/>
        <a:lstStyle/>
        <a:p>
          <a:endParaRPr lang="en-US"/>
        </a:p>
      </dgm:t>
    </dgm:pt>
    <dgm:pt modelId="{940A3263-42BB-DB46-AC44-A0C696D2E4E5}" type="pres">
      <dgm:prSet presAssocID="{E89A9E59-DC92-BD41-B20B-F5B00D13646B}" presName="radial" presStyleCnt="0">
        <dgm:presLayoutVars>
          <dgm:animLvl val="ctr"/>
        </dgm:presLayoutVars>
      </dgm:prSet>
      <dgm:spPr/>
    </dgm:pt>
    <dgm:pt modelId="{D5CF78BE-46E5-A447-AB48-D951021D7DB1}" type="pres">
      <dgm:prSet presAssocID="{B8DE6F57-9E15-9F4B-A139-82A3542B81B2}" presName="centerShape" presStyleLbl="vennNode1" presStyleIdx="0" presStyleCnt="9" custScaleX="72792" custScaleY="74567"/>
      <dgm:spPr/>
      <dgm:t>
        <a:bodyPr/>
        <a:lstStyle/>
        <a:p>
          <a:endParaRPr lang="en-US"/>
        </a:p>
      </dgm:t>
    </dgm:pt>
    <dgm:pt modelId="{830BF69B-7A6F-0143-9ADA-F1C94CFCAB9E}" type="pres">
      <dgm:prSet presAssocID="{9ADE3CC8-9C88-D24B-93F5-D7894E06820E}" presName="node" presStyleLbl="vennNode1" presStyleIdx="1" presStyleCnt="9" custScaleX="117731" custScaleY="117507">
        <dgm:presLayoutVars>
          <dgm:bulletEnabled val="1"/>
        </dgm:presLayoutVars>
      </dgm:prSet>
      <dgm:spPr/>
      <dgm:t>
        <a:bodyPr/>
        <a:lstStyle/>
        <a:p>
          <a:endParaRPr lang="en-US"/>
        </a:p>
      </dgm:t>
    </dgm:pt>
    <dgm:pt modelId="{49AD77ED-2737-F047-A74C-EA1E9A8EB459}" type="pres">
      <dgm:prSet presAssocID="{59A622D4-9B6A-AE41-B7F0-5D981CD25ADA}" presName="node" presStyleLbl="vennNode1" presStyleIdx="2" presStyleCnt="9" custScaleX="117058" custScaleY="118828" custRadScaleRad="99446" custRadScaleInc="-3825">
        <dgm:presLayoutVars>
          <dgm:bulletEnabled val="1"/>
        </dgm:presLayoutVars>
      </dgm:prSet>
      <dgm:spPr/>
      <dgm:t>
        <a:bodyPr/>
        <a:lstStyle/>
        <a:p>
          <a:endParaRPr lang="en-US"/>
        </a:p>
      </dgm:t>
    </dgm:pt>
    <dgm:pt modelId="{83D053B0-1BF0-1944-A64D-B5B024D2B6A8}" type="pres">
      <dgm:prSet presAssocID="{CCAAA634-CE0E-7C44-9FE0-16855149DC7D}" presName="node" presStyleLbl="vennNode1" presStyleIdx="3" presStyleCnt="9" custScaleX="117094" custScaleY="117436">
        <dgm:presLayoutVars>
          <dgm:bulletEnabled val="1"/>
        </dgm:presLayoutVars>
      </dgm:prSet>
      <dgm:spPr/>
      <dgm:t>
        <a:bodyPr/>
        <a:lstStyle/>
        <a:p>
          <a:endParaRPr lang="en-US"/>
        </a:p>
      </dgm:t>
    </dgm:pt>
    <dgm:pt modelId="{7F32C005-7038-0649-A28D-2602C949CD64}" type="pres">
      <dgm:prSet presAssocID="{8440D9E5-D812-664B-9B70-F20B8B33DBF5}" presName="node" presStyleLbl="vennNode1" presStyleIdx="4" presStyleCnt="9" custScaleX="119153" custScaleY="118194">
        <dgm:presLayoutVars>
          <dgm:bulletEnabled val="1"/>
        </dgm:presLayoutVars>
      </dgm:prSet>
      <dgm:spPr/>
      <dgm:t>
        <a:bodyPr/>
        <a:lstStyle/>
        <a:p>
          <a:endParaRPr lang="en-US"/>
        </a:p>
      </dgm:t>
    </dgm:pt>
    <dgm:pt modelId="{F7CBB953-44CC-2541-B0BA-3C90CF4C5809}" type="pres">
      <dgm:prSet presAssocID="{A87F9755-00FE-F94A-8762-6EF31395F648}" presName="node" presStyleLbl="vennNode1" presStyleIdx="5" presStyleCnt="9" custScaleX="117749" custScaleY="117293">
        <dgm:presLayoutVars>
          <dgm:bulletEnabled val="1"/>
        </dgm:presLayoutVars>
      </dgm:prSet>
      <dgm:spPr/>
      <dgm:t>
        <a:bodyPr/>
        <a:lstStyle/>
        <a:p>
          <a:endParaRPr lang="en-US"/>
        </a:p>
      </dgm:t>
    </dgm:pt>
    <dgm:pt modelId="{4CA91AD6-C27C-9346-B60B-5A928D83879D}" type="pres">
      <dgm:prSet presAssocID="{10B225F8-ABD9-8B48-B811-9AD32DF03FD1}" presName="node" presStyleLbl="vennNode1" presStyleIdx="6" presStyleCnt="9" custScaleX="118495" custScaleY="118150">
        <dgm:presLayoutVars>
          <dgm:bulletEnabled val="1"/>
        </dgm:presLayoutVars>
      </dgm:prSet>
      <dgm:spPr/>
      <dgm:t>
        <a:bodyPr/>
        <a:lstStyle/>
        <a:p>
          <a:endParaRPr lang="en-US"/>
        </a:p>
      </dgm:t>
    </dgm:pt>
    <dgm:pt modelId="{983A13CD-FE19-5F45-9664-851E5CD4471C}" type="pres">
      <dgm:prSet presAssocID="{8BB7BF8B-15E1-9648-AE39-39BA75CAA7A3}" presName="node" presStyleLbl="vennNode1" presStyleIdx="7" presStyleCnt="9" custScaleX="117448" custScaleY="117392">
        <dgm:presLayoutVars>
          <dgm:bulletEnabled val="1"/>
        </dgm:presLayoutVars>
      </dgm:prSet>
      <dgm:spPr/>
      <dgm:t>
        <a:bodyPr/>
        <a:lstStyle/>
        <a:p>
          <a:endParaRPr lang="en-US"/>
        </a:p>
      </dgm:t>
    </dgm:pt>
    <dgm:pt modelId="{04508AA0-61F1-E940-B65F-65F687AAAEFD}" type="pres">
      <dgm:prSet presAssocID="{33E03FAC-A6E0-E74B-A945-7D4AADC94A1A}" presName="node" presStyleLbl="vennNode1" presStyleIdx="8" presStyleCnt="9" custScaleX="118477" custScaleY="118784">
        <dgm:presLayoutVars>
          <dgm:bulletEnabled val="1"/>
        </dgm:presLayoutVars>
      </dgm:prSet>
      <dgm:spPr/>
      <dgm:t>
        <a:bodyPr/>
        <a:lstStyle/>
        <a:p>
          <a:endParaRPr lang="en-US"/>
        </a:p>
      </dgm:t>
    </dgm:pt>
  </dgm:ptLst>
  <dgm:cxnLst>
    <dgm:cxn modelId="{6808E07F-0597-124B-8231-8143F41B219F}" type="presOf" srcId="{10B225F8-ABD9-8B48-B811-9AD32DF03FD1}" destId="{4CA91AD6-C27C-9346-B60B-5A928D83879D}" srcOrd="0" destOrd="0" presId="urn:microsoft.com/office/officeart/2005/8/layout/radial3"/>
    <dgm:cxn modelId="{03268426-3998-624F-877A-B4DA8D1B1C16}" type="presOf" srcId="{8BB7BF8B-15E1-9648-AE39-39BA75CAA7A3}" destId="{983A13CD-FE19-5F45-9664-851E5CD4471C}" srcOrd="0" destOrd="0" presId="urn:microsoft.com/office/officeart/2005/8/layout/radial3"/>
    <dgm:cxn modelId="{119AD489-2CEC-B443-AD36-BE03DA6DC104}" type="presOf" srcId="{8440D9E5-D812-664B-9B70-F20B8B33DBF5}" destId="{7F32C005-7038-0649-A28D-2602C949CD64}" srcOrd="0" destOrd="0" presId="urn:microsoft.com/office/officeart/2005/8/layout/radial3"/>
    <dgm:cxn modelId="{45BD3159-B1E4-1844-BF4A-79630CDD6448}" srcId="{B8DE6F57-9E15-9F4B-A139-82A3542B81B2}" destId="{8440D9E5-D812-664B-9B70-F20B8B33DBF5}" srcOrd="3" destOrd="0" parTransId="{3A384CAA-76A5-9349-8A5E-FE63A330F736}" sibTransId="{C935B504-D656-9541-9683-5F991D5757EC}"/>
    <dgm:cxn modelId="{959B4659-0B9B-634C-977A-390430C69AAE}" type="presOf" srcId="{E89A9E59-DC92-BD41-B20B-F5B00D13646B}" destId="{699D85EC-8611-2446-8DAE-DC6817418967}" srcOrd="0" destOrd="0" presId="urn:microsoft.com/office/officeart/2005/8/layout/radial3"/>
    <dgm:cxn modelId="{0A07CB2A-E692-384C-8D36-4DD7CFC27F8B}" type="presOf" srcId="{59A622D4-9B6A-AE41-B7F0-5D981CD25ADA}" destId="{49AD77ED-2737-F047-A74C-EA1E9A8EB459}" srcOrd="0" destOrd="0" presId="urn:microsoft.com/office/officeart/2005/8/layout/radial3"/>
    <dgm:cxn modelId="{FF55B068-36AC-0046-8A1E-6E9D25795512}" type="presOf" srcId="{9ADE3CC8-9C88-D24B-93F5-D7894E06820E}" destId="{830BF69B-7A6F-0143-9ADA-F1C94CFCAB9E}" srcOrd="0" destOrd="0" presId="urn:microsoft.com/office/officeart/2005/8/layout/radial3"/>
    <dgm:cxn modelId="{60880357-9CFA-154E-ABF8-3F6D53B1B21E}" type="presOf" srcId="{A87F9755-00FE-F94A-8762-6EF31395F648}" destId="{F7CBB953-44CC-2541-B0BA-3C90CF4C5809}" srcOrd="0" destOrd="0" presId="urn:microsoft.com/office/officeart/2005/8/layout/radial3"/>
    <dgm:cxn modelId="{0D33C7A9-3C36-B247-BAD0-A82A3FA9416B}" srcId="{B8DE6F57-9E15-9F4B-A139-82A3542B81B2}" destId="{A87F9755-00FE-F94A-8762-6EF31395F648}" srcOrd="4" destOrd="0" parTransId="{C96F46F0-F625-9E41-BB68-1CEA1F173A83}" sibTransId="{ABCFB1F2-9020-E641-A771-FD03EF4F3650}"/>
    <dgm:cxn modelId="{1226ADEC-8E8E-A948-887B-1BFFF798BA74}" srcId="{B8DE6F57-9E15-9F4B-A139-82A3542B81B2}" destId="{9ADE3CC8-9C88-D24B-93F5-D7894E06820E}" srcOrd="0" destOrd="0" parTransId="{29309009-D56E-FF4E-A8B3-7FD7CD38C197}" sibTransId="{2AA5973F-74C0-3248-9332-91D6641E93EF}"/>
    <dgm:cxn modelId="{AF5A6511-9703-9C40-B1BC-AA2FF09901BC}" srcId="{B8DE6F57-9E15-9F4B-A139-82A3542B81B2}" destId="{33E03FAC-A6E0-E74B-A945-7D4AADC94A1A}" srcOrd="7" destOrd="0" parTransId="{C8357549-7F37-CA41-B420-5B5639A26FE4}" sibTransId="{C4FE86D1-19E0-AF44-B14F-4B67E2A75E21}"/>
    <dgm:cxn modelId="{FECD2ED0-7C31-1741-8A9D-FE6741E0A1C8}" type="presOf" srcId="{CCAAA634-CE0E-7C44-9FE0-16855149DC7D}" destId="{83D053B0-1BF0-1944-A64D-B5B024D2B6A8}" srcOrd="0" destOrd="0" presId="urn:microsoft.com/office/officeart/2005/8/layout/radial3"/>
    <dgm:cxn modelId="{9B2C524A-25E3-734C-A11C-F409C2C07C0F}" srcId="{B8DE6F57-9E15-9F4B-A139-82A3542B81B2}" destId="{10B225F8-ABD9-8B48-B811-9AD32DF03FD1}" srcOrd="5" destOrd="0" parTransId="{974343BD-AC99-244C-9E0A-0AF4D0850E9D}" sibTransId="{232B2387-8849-5F46-986A-B26359A5ED74}"/>
    <dgm:cxn modelId="{DB1AED21-0711-F648-BD69-457C2BD3F449}" srcId="{B8DE6F57-9E15-9F4B-A139-82A3542B81B2}" destId="{8BB7BF8B-15E1-9648-AE39-39BA75CAA7A3}" srcOrd="6" destOrd="0" parTransId="{AFFEFB72-59C5-B74D-9F1C-0DBBBC70077F}" sibTransId="{A3FC798C-11FB-3D4C-9350-5B381A07A495}"/>
    <dgm:cxn modelId="{55163E30-D141-ED47-97FF-C753B8691395}" srcId="{B8DE6F57-9E15-9F4B-A139-82A3542B81B2}" destId="{59A622D4-9B6A-AE41-B7F0-5D981CD25ADA}" srcOrd="1" destOrd="0" parTransId="{0C95A65B-140F-8F44-8027-B8D078433602}" sibTransId="{DB58B99A-47DD-7A44-8C2D-A3A12B567388}"/>
    <dgm:cxn modelId="{261EA2A9-E9AC-0847-9EC2-721350BE42FE}" srcId="{E89A9E59-DC92-BD41-B20B-F5B00D13646B}" destId="{B8DE6F57-9E15-9F4B-A139-82A3542B81B2}" srcOrd="0" destOrd="0" parTransId="{5C3869F6-9F2C-B546-8938-EC93E4BA7304}" sibTransId="{80C32F2C-A5E7-DC49-BA52-682CDD495602}"/>
    <dgm:cxn modelId="{C7904F80-1F57-A949-8189-9C8C71B2DD1E}" srcId="{B8DE6F57-9E15-9F4B-A139-82A3542B81B2}" destId="{CCAAA634-CE0E-7C44-9FE0-16855149DC7D}" srcOrd="2" destOrd="0" parTransId="{0C41AE48-31E1-BB4B-B608-16F818FB92BA}" sibTransId="{66CF3DF2-E27F-FB4C-88D0-E82D56290BD4}"/>
    <dgm:cxn modelId="{4CEE0903-DC76-0343-A746-F5FC69D315A1}" type="presOf" srcId="{B8DE6F57-9E15-9F4B-A139-82A3542B81B2}" destId="{D5CF78BE-46E5-A447-AB48-D951021D7DB1}" srcOrd="0" destOrd="0" presId="urn:microsoft.com/office/officeart/2005/8/layout/radial3"/>
    <dgm:cxn modelId="{79A27D2F-139C-6744-962F-027400D55327}" type="presOf" srcId="{33E03FAC-A6E0-E74B-A945-7D4AADC94A1A}" destId="{04508AA0-61F1-E940-B65F-65F687AAAEFD}" srcOrd="0" destOrd="0" presId="urn:microsoft.com/office/officeart/2005/8/layout/radial3"/>
    <dgm:cxn modelId="{D16766B1-33F1-C443-91A1-70388452910A}" type="presParOf" srcId="{699D85EC-8611-2446-8DAE-DC6817418967}" destId="{940A3263-42BB-DB46-AC44-A0C696D2E4E5}" srcOrd="0" destOrd="0" presId="urn:microsoft.com/office/officeart/2005/8/layout/radial3"/>
    <dgm:cxn modelId="{852ABB5D-DE5A-AA40-96F4-6D495F322B24}" type="presParOf" srcId="{940A3263-42BB-DB46-AC44-A0C696D2E4E5}" destId="{D5CF78BE-46E5-A447-AB48-D951021D7DB1}" srcOrd="0" destOrd="0" presId="urn:microsoft.com/office/officeart/2005/8/layout/radial3"/>
    <dgm:cxn modelId="{B66513E6-1D6B-3F40-AD45-003EFB18D3AE}" type="presParOf" srcId="{940A3263-42BB-DB46-AC44-A0C696D2E4E5}" destId="{830BF69B-7A6F-0143-9ADA-F1C94CFCAB9E}" srcOrd="1" destOrd="0" presId="urn:microsoft.com/office/officeart/2005/8/layout/radial3"/>
    <dgm:cxn modelId="{C0BA0286-C136-5F4D-BBDA-29D23E1618B4}" type="presParOf" srcId="{940A3263-42BB-DB46-AC44-A0C696D2E4E5}" destId="{49AD77ED-2737-F047-A74C-EA1E9A8EB459}" srcOrd="2" destOrd="0" presId="urn:microsoft.com/office/officeart/2005/8/layout/radial3"/>
    <dgm:cxn modelId="{9DF292B3-4131-9E4F-841E-D43AE4981C74}" type="presParOf" srcId="{940A3263-42BB-DB46-AC44-A0C696D2E4E5}" destId="{83D053B0-1BF0-1944-A64D-B5B024D2B6A8}" srcOrd="3" destOrd="0" presId="urn:microsoft.com/office/officeart/2005/8/layout/radial3"/>
    <dgm:cxn modelId="{BB2104CB-F54D-7A4D-A566-DBF12642E57E}" type="presParOf" srcId="{940A3263-42BB-DB46-AC44-A0C696D2E4E5}" destId="{7F32C005-7038-0649-A28D-2602C949CD64}" srcOrd="4" destOrd="0" presId="urn:microsoft.com/office/officeart/2005/8/layout/radial3"/>
    <dgm:cxn modelId="{B8C333DD-1CE3-2348-9FEB-6BB91AEFE938}" type="presParOf" srcId="{940A3263-42BB-DB46-AC44-A0C696D2E4E5}" destId="{F7CBB953-44CC-2541-B0BA-3C90CF4C5809}" srcOrd="5" destOrd="0" presId="urn:microsoft.com/office/officeart/2005/8/layout/radial3"/>
    <dgm:cxn modelId="{3F814ECF-6C00-A64E-A1B6-2BAEBCB4D021}" type="presParOf" srcId="{940A3263-42BB-DB46-AC44-A0C696D2E4E5}" destId="{4CA91AD6-C27C-9346-B60B-5A928D83879D}" srcOrd="6" destOrd="0" presId="urn:microsoft.com/office/officeart/2005/8/layout/radial3"/>
    <dgm:cxn modelId="{EAFC6CD5-764C-494A-8E14-1E24EFAB6B32}" type="presParOf" srcId="{940A3263-42BB-DB46-AC44-A0C696D2E4E5}" destId="{983A13CD-FE19-5F45-9664-851E5CD4471C}" srcOrd="7" destOrd="0" presId="urn:microsoft.com/office/officeart/2005/8/layout/radial3"/>
    <dgm:cxn modelId="{3D2E1124-858C-FB47-99AB-521BEC8CEAE1}" type="presParOf" srcId="{940A3263-42BB-DB46-AC44-A0C696D2E4E5}" destId="{04508AA0-61F1-E940-B65F-65F687AAAEFD}"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F78BE-46E5-A447-AB48-D951021D7DB1}">
      <dsp:nvSpPr>
        <dsp:cNvPr id="0" name=""/>
        <dsp:cNvSpPr/>
      </dsp:nvSpPr>
      <dsp:spPr>
        <a:xfrm>
          <a:off x="3382220" y="1435988"/>
          <a:ext cx="1976557" cy="2024754"/>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School Library Learning Commons</a:t>
          </a:r>
          <a:endParaRPr lang="en-US" sz="2400" kern="1200" dirty="0">
            <a:latin typeface="Calibri"/>
            <a:cs typeface="Calibri"/>
          </a:endParaRPr>
        </a:p>
      </dsp:txBody>
      <dsp:txXfrm>
        <a:off x="3671680" y="1732506"/>
        <a:ext cx="1397637" cy="1431718"/>
      </dsp:txXfrm>
    </dsp:sp>
    <dsp:sp modelId="{830BF69B-7A6F-0143-9ADA-F1C94CFCAB9E}">
      <dsp:nvSpPr>
        <dsp:cNvPr id="0" name=""/>
        <dsp:cNvSpPr/>
      </dsp:nvSpPr>
      <dsp:spPr>
        <a:xfrm>
          <a:off x="3571297" y="-117633"/>
          <a:ext cx="1598404" cy="1595362"/>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Physical &amp; Virtual  Learning Hub</a:t>
          </a:r>
          <a:endParaRPr lang="en-US" sz="1600" kern="1200" dirty="0">
            <a:latin typeface="Calibri"/>
            <a:cs typeface="Calibri"/>
          </a:endParaRPr>
        </a:p>
      </dsp:txBody>
      <dsp:txXfrm>
        <a:off x="3805378" y="116002"/>
        <a:ext cx="1130242" cy="1128092"/>
      </dsp:txXfrm>
    </dsp:sp>
    <dsp:sp modelId="{49AD77ED-2737-F047-A74C-EA1E9A8EB459}">
      <dsp:nvSpPr>
        <dsp:cNvPr id="0" name=""/>
        <dsp:cNvSpPr/>
      </dsp:nvSpPr>
      <dsp:spPr>
        <a:xfrm>
          <a:off x="4781416" y="361465"/>
          <a:ext cx="1589266" cy="1613297"/>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Drives future-oriented teaching &amp; learning</a:t>
          </a:r>
          <a:endParaRPr lang="en-US" sz="1600" kern="1200" dirty="0">
            <a:latin typeface="Calibri"/>
            <a:cs typeface="Calibri"/>
          </a:endParaRPr>
        </a:p>
      </dsp:txBody>
      <dsp:txXfrm>
        <a:off x="5014159" y="597727"/>
        <a:ext cx="1123780" cy="1140773"/>
      </dsp:txXfrm>
    </dsp:sp>
    <dsp:sp modelId="{83D053B0-1BF0-1944-A64D-B5B024D2B6A8}">
      <dsp:nvSpPr>
        <dsp:cNvPr id="0" name=""/>
        <dsp:cNvSpPr/>
      </dsp:nvSpPr>
      <dsp:spPr>
        <a:xfrm>
          <a:off x="5343938" y="1651165"/>
          <a:ext cx="1589755" cy="159439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Inquiry, Problem Based Learning</a:t>
          </a:r>
          <a:endParaRPr lang="en-US" sz="1600" kern="1200" dirty="0">
            <a:latin typeface="Calibri"/>
            <a:cs typeface="Calibri"/>
          </a:endParaRPr>
        </a:p>
      </dsp:txBody>
      <dsp:txXfrm>
        <a:off x="5576752" y="1884659"/>
        <a:ext cx="1124127" cy="1127410"/>
      </dsp:txXfrm>
    </dsp:sp>
    <dsp:sp modelId="{7F32C005-7038-0649-A28D-2602C949CD64}">
      <dsp:nvSpPr>
        <dsp:cNvPr id="0" name=""/>
        <dsp:cNvSpPr/>
      </dsp:nvSpPr>
      <dsp:spPr>
        <a:xfrm>
          <a:off x="4812033" y="2896409"/>
          <a:ext cx="1617710" cy="160469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Engagement with Information &amp; Ideas</a:t>
          </a:r>
          <a:endParaRPr lang="en-US" sz="1700" kern="1200" dirty="0">
            <a:latin typeface="Calibri"/>
            <a:cs typeface="Calibri"/>
          </a:endParaRPr>
        </a:p>
      </dsp:txBody>
      <dsp:txXfrm>
        <a:off x="5048941" y="3131410"/>
        <a:ext cx="1143894" cy="1134688"/>
      </dsp:txXfrm>
    </dsp:sp>
    <dsp:sp modelId="{F7CBB953-44CC-2541-B0BA-3C90CF4C5809}">
      <dsp:nvSpPr>
        <dsp:cNvPr id="0" name=""/>
        <dsp:cNvSpPr/>
      </dsp:nvSpPr>
      <dsp:spPr>
        <a:xfrm>
          <a:off x="3571175" y="3420453"/>
          <a:ext cx="1598648" cy="1592457"/>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Reading Thrives</a:t>
          </a:r>
          <a:endParaRPr lang="en-US" sz="1700" kern="1200" dirty="0">
            <a:latin typeface="Calibri"/>
            <a:cs typeface="Calibri"/>
          </a:endParaRPr>
        </a:p>
      </dsp:txBody>
      <dsp:txXfrm>
        <a:off x="3805292" y="3653663"/>
        <a:ext cx="1130414" cy="1126037"/>
      </dsp:txXfrm>
    </dsp:sp>
    <dsp:sp modelId="{4CA91AD6-C27C-9346-B60B-5A928D83879D}">
      <dsp:nvSpPr>
        <dsp:cNvPr id="0" name=""/>
        <dsp:cNvSpPr/>
      </dsp:nvSpPr>
      <dsp:spPr>
        <a:xfrm>
          <a:off x="2315722" y="2896707"/>
          <a:ext cx="1608776" cy="1604092"/>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Learning Literacies</a:t>
          </a:r>
          <a:endParaRPr lang="en-US" sz="1700" kern="1200" dirty="0">
            <a:latin typeface="Calibri"/>
            <a:cs typeface="Calibri"/>
          </a:endParaRPr>
        </a:p>
      </dsp:txBody>
      <dsp:txXfrm>
        <a:off x="2551322" y="3131621"/>
        <a:ext cx="1137576" cy="1134264"/>
      </dsp:txXfrm>
    </dsp:sp>
    <dsp:sp modelId="{983A13CD-FE19-5F45-9664-851E5CD4471C}">
      <dsp:nvSpPr>
        <dsp:cNvPr id="0" name=""/>
        <dsp:cNvSpPr/>
      </dsp:nvSpPr>
      <dsp:spPr>
        <a:xfrm>
          <a:off x="1804901" y="1651464"/>
          <a:ext cx="1594561" cy="1593801"/>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Technology for Learning</a:t>
          </a:r>
          <a:endParaRPr lang="en-US" sz="1600" kern="1200" dirty="0">
            <a:latin typeface="Calibri"/>
            <a:cs typeface="Calibri"/>
          </a:endParaRPr>
        </a:p>
      </dsp:txBody>
      <dsp:txXfrm>
        <a:off x="2038419" y="1884871"/>
        <a:ext cx="1127525" cy="1126987"/>
      </dsp:txXfrm>
    </dsp:sp>
    <dsp:sp modelId="{04508AA0-61F1-E940-B65F-65F687AAAEFD}">
      <dsp:nvSpPr>
        <dsp:cNvPr id="0" name=""/>
        <dsp:cNvSpPr/>
      </dsp:nvSpPr>
      <dsp:spPr>
        <a:xfrm>
          <a:off x="2315844" y="391626"/>
          <a:ext cx="1608532" cy="161270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Critical Thinking, Creativity, Innovation</a:t>
          </a:r>
          <a:endParaRPr lang="en-US" sz="1600" kern="1200" dirty="0">
            <a:latin typeface="Calibri"/>
            <a:cs typeface="Calibri"/>
          </a:endParaRPr>
        </a:p>
      </dsp:txBody>
      <dsp:txXfrm>
        <a:off x="2551408" y="627800"/>
        <a:ext cx="1137404" cy="114035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90678-78ED-A340-8228-8FD534C61AF2}" type="datetimeFigureOut">
              <a:rPr lang="en-US" smtClean="0"/>
              <a:t>15-11-02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937D8-5213-CE4C-86BA-3DD89584B076}" type="slidenum">
              <a:rPr lang="en-US" smtClean="0"/>
              <a:t>‹#›</a:t>
            </a:fld>
            <a:endParaRPr lang="en-US"/>
          </a:p>
        </p:txBody>
      </p:sp>
    </p:spTree>
    <p:extLst>
      <p:ext uri="{BB962C8B-B14F-4D97-AF65-F5344CB8AC3E}">
        <p14:creationId xmlns:p14="http://schemas.microsoft.com/office/powerpoint/2010/main" val="820819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latin typeface="Calibri"/>
              </a:rPr>
              <a:pPr>
                <a:buSzPct val="25000"/>
              </a:pPr>
              <a:t>11</a:t>
            </a:fld>
            <a:endParaRPr lang="en-US" dirty="0">
              <a:solidFill>
                <a:srgbClr val="000000"/>
              </a:solidFill>
              <a:latin typeface="Calibri"/>
            </a:endParaRPr>
          </a:p>
        </p:txBody>
      </p:sp>
    </p:spTree>
    <p:extLst>
      <p:ext uri="{BB962C8B-B14F-4D97-AF65-F5344CB8AC3E}">
        <p14:creationId xmlns:p14="http://schemas.microsoft.com/office/powerpoint/2010/main" val="2847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latin typeface="Calibri"/>
              </a:rPr>
              <a:pPr>
                <a:buSzPct val="25000"/>
              </a:pPr>
              <a:t>12</a:t>
            </a:fld>
            <a:endParaRPr lang="en-US" dirty="0">
              <a:solidFill>
                <a:srgbClr val="000000"/>
              </a:solidFill>
              <a:latin typeface="Calibri"/>
            </a:endParaRPr>
          </a:p>
        </p:txBody>
      </p:sp>
    </p:spTree>
    <p:extLst>
      <p:ext uri="{BB962C8B-B14F-4D97-AF65-F5344CB8AC3E}">
        <p14:creationId xmlns:p14="http://schemas.microsoft.com/office/powerpoint/2010/main" val="2847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smtClean="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latin typeface="Calibri"/>
              </a:rPr>
              <a:pPr>
                <a:buSzPct val="25000"/>
              </a:pPr>
              <a:t>13</a:t>
            </a:fld>
            <a:endParaRPr lang="en-US" dirty="0">
              <a:solidFill>
                <a:srgbClr val="000000"/>
              </a:solidFill>
              <a:latin typeface="Calibri"/>
            </a:endParaRPr>
          </a:p>
        </p:txBody>
      </p:sp>
    </p:spTree>
    <p:extLst>
      <p:ext uri="{BB962C8B-B14F-4D97-AF65-F5344CB8AC3E}">
        <p14:creationId xmlns:p14="http://schemas.microsoft.com/office/powerpoint/2010/main" val="2847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latin typeface="Calibri"/>
              </a:rPr>
              <a:pPr>
                <a:buSzPct val="25000"/>
              </a:pPr>
              <a:t>14</a:t>
            </a:fld>
            <a:endParaRPr lang="en-US" dirty="0">
              <a:solidFill>
                <a:srgbClr val="000000"/>
              </a:solidFill>
              <a:latin typeface="Calibri"/>
            </a:endParaRPr>
          </a:p>
        </p:txBody>
      </p:sp>
    </p:spTree>
    <p:extLst>
      <p:ext uri="{BB962C8B-B14F-4D97-AF65-F5344CB8AC3E}">
        <p14:creationId xmlns:p14="http://schemas.microsoft.com/office/powerpoint/2010/main" val="2847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latin typeface="Calibri"/>
              </a:rPr>
              <a:pPr>
                <a:buSzPct val="25000"/>
              </a:pPr>
              <a:t>15</a:t>
            </a:fld>
            <a:endParaRPr lang="en-US" dirty="0">
              <a:solidFill>
                <a:srgbClr val="000000"/>
              </a:solidFill>
              <a:latin typeface="Calibri"/>
            </a:endParaRPr>
          </a:p>
        </p:txBody>
      </p:sp>
    </p:spTree>
    <p:extLst>
      <p:ext uri="{BB962C8B-B14F-4D97-AF65-F5344CB8AC3E}">
        <p14:creationId xmlns:p14="http://schemas.microsoft.com/office/powerpoint/2010/main" val="2847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CA" dirty="0" smtClean="0"/>
              <a:t>Now it’s your turn!</a:t>
            </a:r>
          </a:p>
          <a:p>
            <a:pPr>
              <a:spcBef>
                <a:spcPts val="0"/>
              </a:spcBef>
              <a:buNone/>
            </a:pPr>
            <a:endParaRPr lang="en-CA" baseline="0" dirty="0" smtClean="0"/>
          </a:p>
          <a:p>
            <a:pPr>
              <a:spcBef>
                <a:spcPts val="0"/>
              </a:spcBef>
              <a:buNone/>
            </a:pPr>
            <a:r>
              <a:rPr lang="en-CA" baseline="0" dirty="0" smtClean="0"/>
              <a:t>At tables, think about:</a:t>
            </a:r>
          </a:p>
          <a:p>
            <a:pPr marL="171450" indent="-171450">
              <a:spcBef>
                <a:spcPts val="0"/>
              </a:spcBef>
              <a:buFont typeface="Arial"/>
              <a:buChar char="•"/>
            </a:pPr>
            <a:r>
              <a:rPr lang="en-CA" baseline="0" dirty="0" smtClean="0"/>
              <a:t>Priorities for school libraries in your jurisdiction (</a:t>
            </a:r>
            <a:r>
              <a:rPr lang="en-CA" baseline="0" dirty="0" err="1" smtClean="0"/>
              <a:t>ie</a:t>
            </a:r>
            <a:r>
              <a:rPr lang="en-CA" baseline="0" dirty="0" smtClean="0"/>
              <a:t>, T4L in Ontario)</a:t>
            </a:r>
          </a:p>
          <a:p>
            <a:pPr marL="171450" indent="-171450">
              <a:spcBef>
                <a:spcPts val="0"/>
              </a:spcBef>
              <a:buFont typeface="Arial"/>
              <a:buChar char="•"/>
            </a:pPr>
            <a:r>
              <a:rPr lang="en-CA" baseline="0" dirty="0" smtClean="0"/>
              <a:t>Board improvement plans (BIPSA)</a:t>
            </a:r>
          </a:p>
          <a:p>
            <a:pPr marL="171450" indent="-171450">
              <a:spcBef>
                <a:spcPts val="0"/>
              </a:spcBef>
              <a:buFont typeface="Arial"/>
              <a:buChar char="•"/>
            </a:pPr>
            <a:r>
              <a:rPr lang="en-CA" baseline="0" dirty="0" smtClean="0"/>
              <a:t>School Goals</a:t>
            </a:r>
          </a:p>
          <a:p>
            <a:pPr marL="0" indent="0">
              <a:spcBef>
                <a:spcPts val="0"/>
              </a:spcBef>
              <a:buFont typeface="Arial"/>
              <a:buNone/>
            </a:pPr>
            <a:endParaRPr lang="en-CA" baseline="0" dirty="0" smtClean="0"/>
          </a:p>
          <a:p>
            <a:pPr marL="0" indent="0">
              <a:spcBef>
                <a:spcPts val="0"/>
              </a:spcBef>
              <a:buFont typeface="Arial"/>
              <a:buNone/>
            </a:pPr>
            <a:r>
              <a:rPr lang="en-CA" baseline="0" dirty="0" smtClean="0"/>
              <a:t>Can you find areas on the standards &amp; themes chart that resonate as a priority for you to use Leading Learning to advance teaching and learning? Allow time for table talk.</a:t>
            </a:r>
            <a:endParaRPr dirty="0"/>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4106B-C9B8-BF46-8571-FBD60500D158}" type="slidenum">
              <a:rPr lang="en-US" smtClean="0">
                <a:solidFill>
                  <a:prstClr val="black"/>
                </a:solidFill>
                <a:latin typeface="Calibri"/>
              </a:rPr>
              <a:pPr/>
              <a:t>21</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8048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6451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72102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 name="Shape 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36052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048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6052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1630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0980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1843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603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7258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01630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5035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2180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6451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2102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 name="Shape 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60980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 name="Shape 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31843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94603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57258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25035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62180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1B2F-95D0-EA46-8076-18EC87D8ADCE}" type="datetimeFigureOut">
              <a:rPr lang="en-US" smtClean="0">
                <a:solidFill>
                  <a:prstClr val="black">
                    <a:tint val="75000"/>
                  </a:prstClr>
                </a:solidFill>
                <a:latin typeface="Calibri"/>
              </a:rPr>
              <a:pPr/>
              <a:t>15-11-02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12240-264A-7148-8138-861C7A7E82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74604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defTabSz="914400">
              <a:buSzPct val="25000"/>
            </a:pPr>
            <a:fld id="{00000000-1234-1234-1234-123412341234}" type="slidenum">
              <a:rPr lang="en-US" kern="0"/>
              <a:pPr defTabSz="914400">
                <a:buSzPct val="25000"/>
              </a:pPr>
              <a:t>‹#›</a:t>
            </a:fld>
            <a:endParaRPr lang="en-US" kern="0" dirty="0"/>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460450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rtl val="0"/>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rtl val="0"/>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defTabSz="914400">
              <a:buSzPct val="25000"/>
            </a:pPr>
            <a:fld id="{00000000-1234-1234-1234-123412341234}" type="slidenum">
              <a:rPr lang="en-US" kern="0">
                <a:rtl val="0"/>
              </a:rPr>
              <a:pPr defTabSz="914400">
                <a:buSzPct val="25000"/>
              </a:pPr>
              <a:t>‹#›</a:t>
            </a:fld>
            <a:endParaRPr lang="en-US" kern="0">
              <a:rtl val="0"/>
            </a:endParaRPr>
          </a:p>
        </p:txBody>
      </p:sp>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defTabSz="914400">
              <a:buSzPct val="25000"/>
            </a:pPr>
            <a:fld id="{00000000-1234-1234-1234-123412341234}" type="slidenum">
              <a:rPr lang="en-US" kern="0"/>
              <a:pPr defTabSz="914400">
                <a:buSzPct val="25000"/>
              </a:pPr>
              <a:t>‹#›</a:t>
            </a:fld>
            <a:endParaRPr lang="en-US" kern="0" dirty="0"/>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1" Type="http://schemas.openxmlformats.org/officeDocument/2006/relationships/slideLayout" Target="../slideLayouts/slideLayout29.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5" Type="http://schemas.openxmlformats.org/officeDocument/2006/relationships/image" Target="../media/image19.tiff"/><Relationship Id="rId6" Type="http://schemas.openxmlformats.org/officeDocument/2006/relationships/image" Target="../media/image20.tiff"/><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11.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16.tiff"/><Relationship Id="rId1" Type="http://schemas.openxmlformats.org/officeDocument/2006/relationships/slideLayout" Target="../slideLayouts/slideLayout50.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18.tiff"/><Relationship Id="rId1" Type="http://schemas.openxmlformats.org/officeDocument/2006/relationships/slideLayout" Target="../slideLayouts/slideLayout50.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19.tiff"/><Relationship Id="rId1" Type="http://schemas.openxmlformats.org/officeDocument/2006/relationships/slideLayout" Target="../slideLayouts/slideLayout50.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17.tiff"/><Relationship Id="rId1" Type="http://schemas.openxmlformats.org/officeDocument/2006/relationships/slideLayout" Target="../slideLayouts/slideLayout50.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0.tiff"/><Relationship Id="rId1" Type="http://schemas.openxmlformats.org/officeDocument/2006/relationships/slideLayout" Target="../slideLayouts/slideLayout50.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tiff"/><Relationship Id="rId4" Type="http://schemas.openxmlformats.org/officeDocument/2006/relationships/image" Target="../media/image31.tiff"/><Relationship Id="rId1" Type="http://schemas.openxmlformats.org/officeDocument/2006/relationships/slideLayout" Target="../slideLayouts/slideLayout7.xml"/><Relationship Id="rId2" Type="http://schemas.openxmlformats.org/officeDocument/2006/relationships/image" Target="../media/image29.tiff"/></Relationships>
</file>

<file path=ppt/slides/_rels/slide2.xml.rels><?xml version="1.0" encoding="UTF-8" standalone="yes"?>
<Relationships xmlns="http://schemas.openxmlformats.org/package/2006/relationships"><Relationship Id="rId3" Type="http://schemas.openxmlformats.org/officeDocument/2006/relationships/hyperlink" Target="http://clatoolbox.ca/casl/slic/llsop.html" TargetMode="External"/><Relationship Id="rId4" Type="http://schemas.openxmlformats.org/officeDocument/2006/relationships/hyperlink" Target="http://www.bythebrooks.ca/bit15-yearlc/" TargetMode="External"/><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sites.google.com/site/treasuremountaincanada3/advancing-the-learning-community/oberg" TargetMode="Externa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pped-Capture-d’écran-2015-01-27-à-7.58.30-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609771"/>
            <a:ext cx="9144000" cy="1248229"/>
          </a:xfrm>
          <a:prstGeom prst="rect">
            <a:avLst/>
          </a:prstGeom>
        </p:spPr>
      </p:pic>
      <p:pic>
        <p:nvPicPr>
          <p:cNvPr id="20" name="Picture 19" descr="L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177" y="369170"/>
            <a:ext cx="3633833" cy="452683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616824" y="870864"/>
            <a:ext cx="4288118" cy="1569660"/>
          </a:xfrm>
          <a:prstGeom prst="rect">
            <a:avLst/>
          </a:prstGeom>
          <a:noFill/>
        </p:spPr>
        <p:txBody>
          <a:bodyPr wrap="square" rtlCol="0">
            <a:spAutoFit/>
          </a:bodyPr>
          <a:lstStyle/>
          <a:p>
            <a:r>
              <a:rPr lang="en-US" sz="4400" b="1" dirty="0" smtClean="0">
                <a:solidFill>
                  <a:schemeClr val="accent1">
                    <a:lumMod val="75000"/>
                  </a:schemeClr>
                </a:solidFill>
              </a:rPr>
              <a:t>Leading Learning</a:t>
            </a:r>
          </a:p>
          <a:p>
            <a:endParaRPr lang="en-US" sz="1200" b="1" dirty="0" smtClean="0">
              <a:solidFill>
                <a:schemeClr val="accent1">
                  <a:lumMod val="75000"/>
                </a:schemeClr>
              </a:solidFill>
            </a:endParaRPr>
          </a:p>
          <a:p>
            <a:r>
              <a:rPr lang="en-US" sz="2000" b="1" dirty="0" smtClean="0">
                <a:solidFill>
                  <a:schemeClr val="accent1">
                    <a:lumMod val="75000"/>
                  </a:schemeClr>
                </a:solidFill>
              </a:rPr>
              <a:t>Standards of Practice for School Library Learning Commons in Canada</a:t>
            </a:r>
            <a:endParaRPr lang="en-US" sz="2000" b="1" dirty="0">
              <a:solidFill>
                <a:schemeClr val="accent1">
                  <a:lumMod val="75000"/>
                </a:schemeClr>
              </a:solidFill>
            </a:endParaRPr>
          </a:p>
        </p:txBody>
      </p:sp>
      <p:grpSp>
        <p:nvGrpSpPr>
          <p:cNvPr id="24" name="Group 23"/>
          <p:cNvGrpSpPr/>
          <p:nvPr/>
        </p:nvGrpSpPr>
        <p:grpSpPr>
          <a:xfrm>
            <a:off x="4721412" y="2953362"/>
            <a:ext cx="3968165" cy="1195580"/>
            <a:chOff x="4721412" y="3700421"/>
            <a:chExt cx="3968165" cy="1195580"/>
          </a:xfrm>
        </p:grpSpPr>
        <p:sp>
          <p:nvSpPr>
            <p:cNvPr id="21" name="TextBox 20"/>
            <p:cNvSpPr txBox="1"/>
            <p:nvPr/>
          </p:nvSpPr>
          <p:spPr>
            <a:xfrm>
              <a:off x="4721412" y="4526669"/>
              <a:ext cx="3630705" cy="369332"/>
            </a:xfrm>
            <a:prstGeom prst="rect">
              <a:avLst/>
            </a:prstGeom>
            <a:noFill/>
          </p:spPr>
          <p:txBody>
            <a:bodyPr wrap="square" rtlCol="0">
              <a:spAutoFit/>
            </a:bodyPr>
            <a:lstStyle/>
            <a:p>
              <a:r>
                <a:rPr lang="en-US" dirty="0">
                  <a:solidFill>
                    <a:prstClr val="black"/>
                  </a:solidFill>
                  <a:latin typeface="Calibri"/>
                </a:rPr>
                <a:t>Canadian Library Association </a:t>
              </a:r>
              <a:r>
                <a:rPr lang="en-US" dirty="0" smtClean="0">
                  <a:solidFill>
                    <a:prstClr val="black"/>
                  </a:solidFill>
                  <a:latin typeface="Calibri"/>
                </a:rPr>
                <a:t>(2014)</a:t>
              </a:r>
              <a:endParaRPr lang="en-US" dirty="0">
                <a:solidFill>
                  <a:prstClr val="black"/>
                </a:solidFill>
                <a:latin typeface="Calibri"/>
              </a:endParaRPr>
            </a:p>
          </p:txBody>
        </p:sp>
        <p:pic>
          <p:nvPicPr>
            <p:cNvPr id="22" name="Picture 21" descr="CLA_logo.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1412" y="3700421"/>
              <a:ext cx="3968165" cy="826248"/>
            </a:xfrm>
            <a:prstGeom prst="rect">
              <a:avLst/>
            </a:prstGeom>
          </p:spPr>
        </p:pic>
      </p:grpSp>
    </p:spTree>
    <p:extLst>
      <p:ext uri="{BB962C8B-B14F-4D97-AF65-F5344CB8AC3E}">
        <p14:creationId xmlns:p14="http://schemas.microsoft.com/office/powerpoint/2010/main" val="1877162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534" y="2918677"/>
            <a:ext cx="6995474" cy="1231106"/>
          </a:xfrm>
          <a:prstGeom prst="rect">
            <a:avLst/>
          </a:prstGeom>
          <a:noFill/>
        </p:spPr>
        <p:txBody>
          <a:bodyPr wrap="none" rtlCol="0">
            <a:spAutoFit/>
          </a:bodyPr>
          <a:lstStyle/>
          <a:p>
            <a:pPr algn="ctr"/>
            <a:r>
              <a:rPr lang="en-US" sz="2800" b="1" dirty="0" smtClean="0">
                <a:solidFill>
                  <a:srgbClr val="1F497D"/>
                </a:solidFill>
                <a:latin typeface="Calibri"/>
              </a:rPr>
              <a:t>Explore one of the standards.</a:t>
            </a:r>
            <a:endParaRPr lang="en-US" sz="2800" b="1" dirty="0">
              <a:solidFill>
                <a:srgbClr val="1F497D"/>
              </a:solidFill>
              <a:latin typeface="Calibri"/>
            </a:endParaRPr>
          </a:p>
          <a:p>
            <a:pPr algn="ctr"/>
            <a:endParaRPr lang="en-US" b="1" dirty="0">
              <a:solidFill>
                <a:srgbClr val="1F497D"/>
              </a:solidFill>
              <a:latin typeface="Calibri"/>
            </a:endParaRPr>
          </a:p>
          <a:p>
            <a:pPr algn="ctr"/>
            <a:r>
              <a:rPr lang="en-US" sz="2800" b="1" dirty="0">
                <a:solidFill>
                  <a:srgbClr val="1F497D"/>
                </a:solidFill>
                <a:latin typeface="Calibri"/>
              </a:rPr>
              <a:t>Summarize the key </a:t>
            </a:r>
            <a:r>
              <a:rPr lang="en-US" sz="2800" b="1" dirty="0" smtClean="0">
                <a:solidFill>
                  <a:srgbClr val="1F497D"/>
                </a:solidFill>
                <a:latin typeface="Calibri"/>
              </a:rPr>
              <a:t>ideas for the larger group.</a:t>
            </a:r>
            <a:endParaRPr lang="en-US" sz="2800" b="1" dirty="0">
              <a:solidFill>
                <a:srgbClr val="1F497D"/>
              </a:solidFill>
              <a:latin typeface="Calibri"/>
            </a:endParaRPr>
          </a:p>
        </p:txBody>
      </p:sp>
      <p:sp>
        <p:nvSpPr>
          <p:cNvPr id="3" name="TextBox 2"/>
          <p:cNvSpPr txBox="1"/>
          <p:nvPr/>
        </p:nvSpPr>
        <p:spPr>
          <a:xfrm>
            <a:off x="133007" y="221905"/>
            <a:ext cx="2861430" cy="707886"/>
          </a:xfrm>
          <a:prstGeom prst="rect">
            <a:avLst/>
          </a:prstGeom>
          <a:noFill/>
        </p:spPr>
        <p:txBody>
          <a:bodyPr wrap="none" rtlCol="0">
            <a:spAutoFit/>
          </a:bodyPr>
          <a:lstStyle/>
          <a:p>
            <a:r>
              <a:rPr lang="en-US" sz="4000" b="1" dirty="0">
                <a:solidFill>
                  <a:srgbClr val="DC0019"/>
                </a:solidFill>
                <a:latin typeface="Calibri"/>
              </a:rPr>
              <a:t>Over to you!</a:t>
            </a:r>
          </a:p>
        </p:txBody>
      </p:sp>
      <p:pic>
        <p:nvPicPr>
          <p:cNvPr id="4" name="Picture 3" descr="LLiconLearningCommunities.tiff"/>
          <p:cNvPicPr>
            <a:picLocks noChangeAspect="1"/>
          </p:cNvPicPr>
          <p:nvPr/>
        </p:nvPicPr>
        <p:blipFill rotWithShape="1">
          <a:blip r:embed="rId2" cstate="screen">
            <a:extLst>
              <a:ext uri="{28A0092B-C50C-407E-A947-70E740481C1C}">
                <a14:useLocalDpi xmlns:a14="http://schemas.microsoft.com/office/drawing/2010/main"/>
              </a:ext>
            </a:extLst>
          </a:blip>
          <a:srcRect l="6910" t="7461" r="7080" b="7668"/>
          <a:stretch/>
        </p:blipFill>
        <p:spPr>
          <a:xfrm>
            <a:off x="5493777" y="4812944"/>
            <a:ext cx="1677511" cy="1458233"/>
          </a:xfrm>
          <a:prstGeom prst="rect">
            <a:avLst/>
          </a:prstGeom>
        </p:spPr>
      </p:pic>
      <p:pic>
        <p:nvPicPr>
          <p:cNvPr id="5" name="Picture 4" descr="LLiconFosteringLiteracies.tiff"/>
          <p:cNvPicPr>
            <a:picLocks noChangeAspect="1"/>
          </p:cNvPicPr>
          <p:nvPr/>
        </p:nvPicPr>
        <p:blipFill rotWithShape="1">
          <a:blip r:embed="rId3" cstate="screen">
            <a:extLst>
              <a:ext uri="{28A0092B-C50C-407E-A947-70E740481C1C}">
                <a14:useLocalDpi xmlns:a14="http://schemas.microsoft.com/office/drawing/2010/main"/>
              </a:ext>
            </a:extLst>
          </a:blip>
          <a:srcRect l="6673" t="7676" r="7090" b="6571"/>
          <a:stretch/>
        </p:blipFill>
        <p:spPr>
          <a:xfrm>
            <a:off x="7171288" y="1689981"/>
            <a:ext cx="1583446" cy="1499584"/>
          </a:xfrm>
          <a:prstGeom prst="rect">
            <a:avLst/>
          </a:prstGeom>
        </p:spPr>
      </p:pic>
      <p:pic>
        <p:nvPicPr>
          <p:cNvPr id="6" name="Picture 5" descr="LLiconGoals.tiff"/>
          <p:cNvPicPr>
            <a:picLocks noChangeAspect="1"/>
          </p:cNvPicPr>
          <p:nvPr/>
        </p:nvPicPr>
        <p:blipFill rotWithShape="1">
          <a:blip r:embed="rId4" cstate="screen">
            <a:extLst>
              <a:ext uri="{28A0092B-C50C-407E-A947-70E740481C1C}">
                <a14:useLocalDpi xmlns:a14="http://schemas.microsoft.com/office/drawing/2010/main"/>
              </a:ext>
            </a:extLst>
          </a:blip>
          <a:srcRect l="8301" t="7447" r="8651" b="7583"/>
          <a:stretch/>
        </p:blipFill>
        <p:spPr>
          <a:xfrm>
            <a:off x="230104" y="1982211"/>
            <a:ext cx="1505057" cy="1395511"/>
          </a:xfrm>
          <a:prstGeom prst="rect">
            <a:avLst/>
          </a:prstGeom>
        </p:spPr>
      </p:pic>
      <p:pic>
        <p:nvPicPr>
          <p:cNvPr id="7" name="Picture 6" descr="LLiconInstructionalDesign.tiff"/>
          <p:cNvPicPr>
            <a:picLocks noChangeAspect="1"/>
          </p:cNvPicPr>
          <p:nvPr/>
        </p:nvPicPr>
        <p:blipFill rotWithShape="1">
          <a:blip r:embed="rId5" cstate="screen">
            <a:extLst>
              <a:ext uri="{28A0092B-C50C-407E-A947-70E740481C1C}">
                <a14:useLocalDpi xmlns:a14="http://schemas.microsoft.com/office/drawing/2010/main"/>
              </a:ext>
            </a:extLst>
          </a:blip>
          <a:srcRect l="17151" t="12513" r="16053" b="3197"/>
          <a:stretch/>
        </p:blipFill>
        <p:spPr>
          <a:xfrm>
            <a:off x="1735161" y="4593818"/>
            <a:ext cx="1259276" cy="1677359"/>
          </a:xfrm>
          <a:prstGeom prst="rect">
            <a:avLst/>
          </a:prstGeom>
        </p:spPr>
      </p:pic>
      <p:pic>
        <p:nvPicPr>
          <p:cNvPr id="8" name="Picture 7" descr="LLiconLearningEnvironments.tiff"/>
          <p:cNvPicPr>
            <a:picLocks noChangeAspect="1"/>
          </p:cNvPicPr>
          <p:nvPr/>
        </p:nvPicPr>
        <p:blipFill rotWithShape="1">
          <a:blip r:embed="rId6" cstate="screen">
            <a:extLst>
              <a:ext uri="{28A0092B-C50C-407E-A947-70E740481C1C}">
                <a14:useLocalDpi xmlns:a14="http://schemas.microsoft.com/office/drawing/2010/main"/>
              </a:ext>
            </a:extLst>
          </a:blip>
          <a:srcRect l="7409" t="8489" r="6838" b="7194"/>
          <a:stretch/>
        </p:blipFill>
        <p:spPr>
          <a:xfrm>
            <a:off x="3600681" y="419044"/>
            <a:ext cx="1693189" cy="1563167"/>
          </a:xfrm>
          <a:prstGeom prst="rect">
            <a:avLst/>
          </a:prstGeom>
        </p:spPr>
      </p:pic>
    </p:spTree>
    <p:extLst>
      <p:ext uri="{BB962C8B-B14F-4D97-AF65-F5344CB8AC3E}">
        <p14:creationId xmlns:p14="http://schemas.microsoft.com/office/powerpoint/2010/main" val="1472372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anner.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690"/>
            <a:ext cx="9144000" cy="1181652"/>
          </a:xfrm>
          <a:prstGeom prst="rect">
            <a:avLst/>
          </a:prstGeom>
        </p:spPr>
      </p:pic>
      <p:sp>
        <p:nvSpPr>
          <p:cNvPr id="3" name="TextBox 2"/>
          <p:cNvSpPr txBox="1"/>
          <p:nvPr/>
        </p:nvSpPr>
        <p:spPr>
          <a:xfrm>
            <a:off x="1253560" y="1355722"/>
            <a:ext cx="6378669" cy="4401204"/>
          </a:xfrm>
          <a:prstGeom prst="rect">
            <a:avLst/>
          </a:prstGeom>
          <a:noFill/>
        </p:spPr>
        <p:txBody>
          <a:bodyPr wrap="none" rtlCol="0">
            <a:spAutoFit/>
          </a:bodyPr>
          <a:lstStyle/>
          <a:p>
            <a:pPr marL="457200" indent="-457200">
              <a:lnSpc>
                <a:spcPct val="150000"/>
              </a:lnSpc>
              <a:buSzPct val="100000"/>
              <a:buFontTx/>
              <a:buBlip>
                <a:blip r:embed="rId4"/>
              </a:buBlip>
            </a:pPr>
            <a:r>
              <a:rPr lang="en-US" sz="2800" b="1" dirty="0" smtClean="0">
                <a:solidFill>
                  <a:srgbClr val="CC0000"/>
                </a:solidFill>
                <a:latin typeface="Calibri"/>
                <a:cs typeface="Calibri"/>
              </a:rPr>
              <a:t>Vision for Learning</a:t>
            </a:r>
          </a:p>
          <a:p>
            <a:pPr marL="457200" indent="-457200">
              <a:lnSpc>
                <a:spcPct val="150000"/>
              </a:lnSpc>
              <a:buSzPct val="100000"/>
              <a:buFontTx/>
              <a:buBlip>
                <a:blip r:embed="rId4"/>
              </a:buBlip>
            </a:pPr>
            <a:r>
              <a:rPr lang="en-US" sz="2800" b="1" dirty="0" smtClean="0">
                <a:solidFill>
                  <a:srgbClr val="CC0000"/>
                </a:solidFill>
                <a:latin typeface="Calibri"/>
                <a:cs typeface="Calibri"/>
              </a:rPr>
              <a:t>Design for Collaboration</a:t>
            </a:r>
          </a:p>
          <a:p>
            <a:pPr marL="457200" indent="-457200">
              <a:lnSpc>
                <a:spcPct val="150000"/>
              </a:lnSpc>
              <a:buSzPct val="100000"/>
              <a:buFontTx/>
              <a:buBlip>
                <a:blip r:embed="rId4"/>
              </a:buBlip>
            </a:pPr>
            <a:r>
              <a:rPr lang="en-US" sz="2800" b="1" dirty="0" smtClean="0">
                <a:solidFill>
                  <a:srgbClr val="CC0000"/>
                </a:solidFill>
                <a:latin typeface="Calibri"/>
                <a:cs typeface="Calibri"/>
              </a:rPr>
              <a:t>Partners in Collaborative Learning</a:t>
            </a:r>
          </a:p>
          <a:p>
            <a:pPr marL="457200" indent="-457200">
              <a:lnSpc>
                <a:spcPct val="150000"/>
              </a:lnSpc>
              <a:buSzPct val="100000"/>
              <a:buFontTx/>
              <a:buBlip>
                <a:blip r:embed="rId4"/>
              </a:buBlip>
            </a:pPr>
            <a:r>
              <a:rPr lang="en-US" sz="2800" b="1" dirty="0" smtClean="0">
                <a:solidFill>
                  <a:srgbClr val="CC0000"/>
                </a:solidFill>
                <a:latin typeface="Calibri"/>
                <a:cs typeface="Calibri"/>
              </a:rPr>
              <a:t>Student and Community Partnerships</a:t>
            </a:r>
          </a:p>
          <a:p>
            <a:pPr marL="457200" indent="-457200">
              <a:lnSpc>
                <a:spcPct val="150000"/>
              </a:lnSpc>
              <a:buSzPct val="100000"/>
              <a:buFontTx/>
              <a:buBlip>
                <a:blip r:embed="rId4"/>
              </a:buBlip>
            </a:pPr>
            <a:r>
              <a:rPr lang="en-US" sz="2800" b="1" dirty="0" smtClean="0">
                <a:solidFill>
                  <a:srgbClr val="CC0000"/>
                </a:solidFill>
                <a:latin typeface="Calibri"/>
                <a:cs typeface="Calibri"/>
              </a:rPr>
              <a:t>School Administration Partnerships</a:t>
            </a:r>
          </a:p>
          <a:p>
            <a:pPr marL="457200" indent="-457200">
              <a:lnSpc>
                <a:spcPct val="150000"/>
              </a:lnSpc>
              <a:buSzPct val="100000"/>
              <a:buFontTx/>
              <a:buBlip>
                <a:blip r:embed="rId4"/>
              </a:buBlip>
            </a:pPr>
            <a:r>
              <a:rPr lang="en-US" sz="2800" b="1" dirty="0" smtClean="0">
                <a:solidFill>
                  <a:srgbClr val="CC0000"/>
                </a:solidFill>
                <a:latin typeface="Calibri"/>
                <a:cs typeface="Calibri"/>
              </a:rPr>
              <a:t>District Administration and Consultant </a:t>
            </a:r>
          </a:p>
          <a:p>
            <a:pPr>
              <a:buSzPct val="100000"/>
            </a:pPr>
            <a:r>
              <a:rPr lang="en-US" sz="2800" b="1" dirty="0">
                <a:solidFill>
                  <a:srgbClr val="CC0000"/>
                </a:solidFill>
                <a:latin typeface="Calibri"/>
                <a:cs typeface="Calibri"/>
              </a:rPr>
              <a:t> </a:t>
            </a:r>
            <a:r>
              <a:rPr lang="en-US" sz="2800" b="1" dirty="0" smtClean="0">
                <a:solidFill>
                  <a:srgbClr val="CC0000"/>
                </a:solidFill>
                <a:latin typeface="Calibri"/>
                <a:cs typeface="Calibri"/>
              </a:rPr>
              <a:t>     Partnerships</a:t>
            </a:r>
          </a:p>
        </p:txBody>
      </p:sp>
      <p:sp>
        <p:nvSpPr>
          <p:cNvPr id="4" name="Oval 3"/>
          <p:cNvSpPr/>
          <p:nvPr/>
        </p:nvSpPr>
        <p:spPr>
          <a:xfrm>
            <a:off x="7189815" y="5740431"/>
            <a:ext cx="1797873" cy="1002101"/>
          </a:xfrm>
          <a:prstGeom prst="ellipse">
            <a:avLst/>
          </a:prstGeom>
          <a:solidFill>
            <a:srgbClr val="CC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rgbClr val="FFFFFF"/>
                </a:solidFill>
                <a:latin typeface="Calibri"/>
                <a:cs typeface="Calibri"/>
              </a:rPr>
              <a:t>page 11</a:t>
            </a:r>
            <a:endParaRPr lang="en-US" sz="2400" b="1" dirty="0">
              <a:solidFill>
                <a:srgbClr val="FFFFFF"/>
              </a:solidFill>
              <a:latin typeface="Calibri"/>
              <a:cs typeface="Calibri"/>
            </a:endParaRPr>
          </a:p>
        </p:txBody>
      </p:sp>
    </p:spTree>
    <p:extLst>
      <p:ext uri="{BB962C8B-B14F-4D97-AF65-F5344CB8AC3E}">
        <p14:creationId xmlns:p14="http://schemas.microsoft.com/office/powerpoint/2010/main" val="892754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Banner.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072"/>
            <a:ext cx="9144000" cy="1120806"/>
          </a:xfrm>
          <a:prstGeom prst="rect">
            <a:avLst/>
          </a:prstGeom>
        </p:spPr>
      </p:pic>
      <p:sp>
        <p:nvSpPr>
          <p:cNvPr id="2" name="TextBox 1"/>
          <p:cNvSpPr txBox="1"/>
          <p:nvPr/>
        </p:nvSpPr>
        <p:spPr>
          <a:xfrm>
            <a:off x="1319541" y="1339227"/>
            <a:ext cx="6378669" cy="4401204"/>
          </a:xfrm>
          <a:prstGeom prst="rect">
            <a:avLst/>
          </a:prstGeom>
          <a:noFill/>
        </p:spPr>
        <p:txBody>
          <a:bodyPr wrap="none" rtlCol="0">
            <a:spAutoFit/>
          </a:bodyPr>
          <a:lstStyle/>
          <a:p>
            <a:pPr marL="457200" indent="-457200">
              <a:lnSpc>
                <a:spcPct val="150000"/>
              </a:lnSpc>
              <a:buSzPct val="100000"/>
              <a:buFontTx/>
              <a:buBlip>
                <a:blip r:embed="rId4"/>
              </a:buBlip>
            </a:pPr>
            <a:r>
              <a:rPr lang="en-US" sz="2800" b="1" dirty="0" smtClean="0">
                <a:solidFill>
                  <a:srgbClr val="1083CD"/>
                </a:solidFill>
                <a:latin typeface="Calibri"/>
                <a:cs typeface="Calibri"/>
              </a:rPr>
              <a:t>Planning for School Improvement</a:t>
            </a:r>
          </a:p>
          <a:p>
            <a:pPr marL="457200" indent="-457200">
              <a:lnSpc>
                <a:spcPct val="150000"/>
              </a:lnSpc>
              <a:buSzPct val="100000"/>
              <a:buFontTx/>
              <a:buBlip>
                <a:blip r:embed="rId4"/>
              </a:buBlip>
            </a:pPr>
            <a:r>
              <a:rPr lang="en-US" sz="2800" b="1" dirty="0" smtClean="0">
                <a:solidFill>
                  <a:srgbClr val="1083CD"/>
                </a:solidFill>
                <a:latin typeface="Calibri"/>
                <a:cs typeface="Calibri"/>
              </a:rPr>
              <a:t>Principal Collaborative Role</a:t>
            </a:r>
          </a:p>
          <a:p>
            <a:pPr marL="457200" indent="-457200">
              <a:lnSpc>
                <a:spcPct val="150000"/>
              </a:lnSpc>
              <a:buSzPct val="100000"/>
              <a:buFontTx/>
              <a:buBlip>
                <a:blip r:embed="rId4"/>
              </a:buBlip>
            </a:pPr>
            <a:r>
              <a:rPr lang="en-US" sz="2800" b="1" dirty="0" smtClean="0">
                <a:solidFill>
                  <a:srgbClr val="1083CD"/>
                </a:solidFill>
                <a:latin typeface="Calibri"/>
                <a:cs typeface="Calibri"/>
              </a:rPr>
              <a:t>Teacher-Librarian Collaborative Role</a:t>
            </a:r>
          </a:p>
          <a:p>
            <a:pPr marL="457200" indent="-457200">
              <a:lnSpc>
                <a:spcPct val="150000"/>
              </a:lnSpc>
              <a:buSzPct val="100000"/>
              <a:buFontTx/>
              <a:buBlip>
                <a:blip r:embed="rId4"/>
              </a:buBlip>
            </a:pPr>
            <a:r>
              <a:rPr lang="en-US" sz="2800" b="1" dirty="0" smtClean="0">
                <a:solidFill>
                  <a:srgbClr val="1083CD"/>
                </a:solidFill>
                <a:latin typeface="Calibri"/>
                <a:cs typeface="Calibri"/>
              </a:rPr>
              <a:t>Teacher Collaborative Role</a:t>
            </a:r>
          </a:p>
          <a:p>
            <a:pPr marL="457200" indent="-457200">
              <a:lnSpc>
                <a:spcPct val="150000"/>
              </a:lnSpc>
              <a:buSzPct val="100000"/>
              <a:buFontTx/>
              <a:buBlip>
                <a:blip r:embed="rId4"/>
              </a:buBlip>
            </a:pPr>
            <a:r>
              <a:rPr lang="en-US" sz="2800" b="1" dirty="0" smtClean="0">
                <a:solidFill>
                  <a:srgbClr val="1083CD"/>
                </a:solidFill>
                <a:latin typeface="Calibri"/>
                <a:cs typeface="Calibri"/>
              </a:rPr>
              <a:t>Support Staff Collaborative Role</a:t>
            </a:r>
          </a:p>
          <a:p>
            <a:pPr marL="457200" indent="-457200">
              <a:lnSpc>
                <a:spcPct val="150000"/>
              </a:lnSpc>
              <a:buSzPct val="100000"/>
              <a:buFontTx/>
              <a:buBlip>
                <a:blip r:embed="rId4"/>
              </a:buBlip>
            </a:pPr>
            <a:r>
              <a:rPr lang="en-US" sz="2800" b="1" dirty="0" smtClean="0">
                <a:solidFill>
                  <a:srgbClr val="1083CD"/>
                </a:solidFill>
                <a:latin typeface="Calibri"/>
                <a:cs typeface="Calibri"/>
              </a:rPr>
              <a:t>District Administration and Consultant </a:t>
            </a:r>
          </a:p>
          <a:p>
            <a:pPr>
              <a:buSzPct val="100000"/>
            </a:pPr>
            <a:r>
              <a:rPr lang="en-US" sz="2800" b="1" dirty="0">
                <a:solidFill>
                  <a:srgbClr val="1083CD"/>
                </a:solidFill>
                <a:latin typeface="Calibri"/>
                <a:cs typeface="Calibri"/>
              </a:rPr>
              <a:t> </a:t>
            </a:r>
            <a:r>
              <a:rPr lang="en-US" sz="2800" b="1" dirty="0" smtClean="0">
                <a:solidFill>
                  <a:srgbClr val="1083CD"/>
                </a:solidFill>
                <a:latin typeface="Calibri"/>
                <a:cs typeface="Calibri"/>
              </a:rPr>
              <a:t>     Collaborative Role</a:t>
            </a:r>
            <a:endParaRPr lang="en-US" sz="2800" b="1" dirty="0">
              <a:solidFill>
                <a:srgbClr val="1083CD"/>
              </a:solidFill>
              <a:latin typeface="Calibri"/>
              <a:cs typeface="Calibri"/>
            </a:endParaRPr>
          </a:p>
        </p:txBody>
      </p:sp>
      <p:sp>
        <p:nvSpPr>
          <p:cNvPr id="4" name="Oval 3"/>
          <p:cNvSpPr/>
          <p:nvPr/>
        </p:nvSpPr>
        <p:spPr>
          <a:xfrm>
            <a:off x="7189815" y="5740431"/>
            <a:ext cx="1797873" cy="1002101"/>
          </a:xfrm>
          <a:prstGeom prst="ellipse">
            <a:avLst/>
          </a:prstGeom>
          <a:solidFill>
            <a:srgbClr val="1083CD"/>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rgbClr val="FFFFFF"/>
                </a:solidFill>
                <a:latin typeface="Calibri"/>
                <a:cs typeface="Calibri"/>
              </a:rPr>
              <a:t>page 13</a:t>
            </a:r>
            <a:endParaRPr lang="en-US" sz="2400" b="1" dirty="0">
              <a:solidFill>
                <a:srgbClr val="FFFFFF"/>
              </a:solidFill>
              <a:latin typeface="Calibri"/>
              <a:cs typeface="Calibri"/>
            </a:endParaRPr>
          </a:p>
        </p:txBody>
      </p:sp>
    </p:spTree>
    <p:extLst>
      <p:ext uri="{BB962C8B-B14F-4D97-AF65-F5344CB8AC3E}">
        <p14:creationId xmlns:p14="http://schemas.microsoft.com/office/powerpoint/2010/main" val="2880326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ldBanner.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5183"/>
            <a:ext cx="9144000" cy="1167319"/>
          </a:xfrm>
          <a:prstGeom prst="rect">
            <a:avLst/>
          </a:prstGeom>
        </p:spPr>
      </p:pic>
      <p:sp>
        <p:nvSpPr>
          <p:cNvPr id="2" name="TextBox 1"/>
          <p:cNvSpPr txBox="1"/>
          <p:nvPr/>
        </p:nvSpPr>
        <p:spPr>
          <a:xfrm>
            <a:off x="1375403" y="1583568"/>
            <a:ext cx="5814412" cy="4580741"/>
          </a:xfrm>
          <a:prstGeom prst="rect">
            <a:avLst/>
          </a:prstGeom>
          <a:noFill/>
        </p:spPr>
        <p:txBody>
          <a:bodyPr wrap="none" rtlCol="0">
            <a:spAutoFit/>
          </a:bodyPr>
          <a:lstStyle/>
          <a:p>
            <a:pPr marL="457200" indent="-457200">
              <a:lnSpc>
                <a:spcPct val="150000"/>
              </a:lnSpc>
              <a:buSzPct val="100000"/>
              <a:buFontTx/>
              <a:buBlip>
                <a:blip r:embed="rId4"/>
              </a:buBlip>
            </a:pPr>
            <a:r>
              <a:rPr lang="en-US" sz="2800" b="1" dirty="0" smtClean="0">
                <a:solidFill>
                  <a:srgbClr val="CC6600"/>
                </a:solidFill>
                <a:latin typeface="Calibri"/>
                <a:cs typeface="Calibri"/>
              </a:rPr>
              <a:t>Instructional Leadership</a:t>
            </a:r>
          </a:p>
          <a:p>
            <a:pPr marL="457200" indent="-457200">
              <a:lnSpc>
                <a:spcPct val="150000"/>
              </a:lnSpc>
              <a:buSzPct val="100000"/>
              <a:buFontTx/>
              <a:buBlip>
                <a:blip r:embed="rId4"/>
              </a:buBlip>
            </a:pPr>
            <a:r>
              <a:rPr lang="en-US" sz="2800" b="1" dirty="0" smtClean="0">
                <a:solidFill>
                  <a:srgbClr val="CC6600"/>
                </a:solidFill>
                <a:latin typeface="Calibri"/>
                <a:cs typeface="Calibri"/>
              </a:rPr>
              <a:t>Instructional Partnerships</a:t>
            </a:r>
          </a:p>
          <a:p>
            <a:pPr marL="457200" indent="-457200">
              <a:lnSpc>
                <a:spcPct val="150000"/>
              </a:lnSpc>
              <a:buSzPct val="100000"/>
              <a:buFontTx/>
              <a:buBlip>
                <a:blip r:embed="rId4"/>
              </a:buBlip>
            </a:pPr>
            <a:r>
              <a:rPr lang="en-US" sz="2800" b="1" dirty="0" smtClean="0">
                <a:solidFill>
                  <a:srgbClr val="CC6600"/>
                </a:solidFill>
                <a:latin typeface="Calibri"/>
                <a:cs typeface="Calibri"/>
              </a:rPr>
              <a:t>Engaging with Inquiry</a:t>
            </a:r>
          </a:p>
          <a:p>
            <a:pPr marL="457200" indent="-457200">
              <a:lnSpc>
                <a:spcPct val="150000"/>
              </a:lnSpc>
              <a:buSzPct val="100000"/>
              <a:buFontTx/>
              <a:buBlip>
                <a:blip r:embed="rId4"/>
              </a:buBlip>
            </a:pPr>
            <a:r>
              <a:rPr lang="en-US" sz="2800" b="1" dirty="0" smtClean="0">
                <a:solidFill>
                  <a:srgbClr val="CC6600"/>
                </a:solidFill>
                <a:latin typeface="Calibri"/>
                <a:cs typeface="Calibri"/>
              </a:rPr>
              <a:t>Differentiated Learning</a:t>
            </a:r>
          </a:p>
          <a:p>
            <a:pPr marL="457200" indent="-457200">
              <a:lnSpc>
                <a:spcPct val="150000"/>
              </a:lnSpc>
              <a:buSzPct val="100000"/>
              <a:buFontTx/>
              <a:buBlip>
                <a:blip r:embed="rId4"/>
              </a:buBlip>
            </a:pPr>
            <a:r>
              <a:rPr lang="en-US" sz="2800" b="1" dirty="0" smtClean="0">
                <a:solidFill>
                  <a:srgbClr val="CC6600"/>
                </a:solidFill>
                <a:latin typeface="Calibri"/>
                <a:cs typeface="Calibri"/>
              </a:rPr>
              <a:t>Technology for Learning</a:t>
            </a:r>
          </a:p>
          <a:p>
            <a:pPr marL="457200" indent="-457200">
              <a:lnSpc>
                <a:spcPct val="150000"/>
              </a:lnSpc>
              <a:buSzPct val="100000"/>
              <a:buFontTx/>
              <a:buBlip>
                <a:blip r:embed="rId4"/>
              </a:buBlip>
            </a:pPr>
            <a:r>
              <a:rPr lang="en-US" sz="2800" b="1" dirty="0" smtClean="0">
                <a:solidFill>
                  <a:srgbClr val="CC6600"/>
                </a:solidFill>
                <a:latin typeface="Calibri"/>
                <a:cs typeface="Calibri"/>
              </a:rPr>
              <a:t>Assessment </a:t>
            </a:r>
            <a:r>
              <a:rPr lang="en-US" sz="2800" b="1" i="1" dirty="0" smtClean="0">
                <a:solidFill>
                  <a:srgbClr val="CC6600"/>
                </a:solidFill>
                <a:latin typeface="Calibri"/>
                <a:cs typeface="Calibri"/>
              </a:rPr>
              <a:t>for</a:t>
            </a:r>
            <a:r>
              <a:rPr lang="en-US" sz="2800" b="1" dirty="0" smtClean="0">
                <a:solidFill>
                  <a:srgbClr val="CC6600"/>
                </a:solidFill>
                <a:latin typeface="Calibri"/>
                <a:cs typeface="Calibri"/>
              </a:rPr>
              <a:t>, </a:t>
            </a:r>
            <a:r>
              <a:rPr lang="en-US" sz="2800" b="1" i="1" dirty="0" smtClean="0">
                <a:solidFill>
                  <a:srgbClr val="CC6600"/>
                </a:solidFill>
                <a:latin typeface="Calibri"/>
                <a:cs typeface="Calibri"/>
              </a:rPr>
              <a:t>of</a:t>
            </a:r>
            <a:r>
              <a:rPr lang="en-US" sz="2800" b="1" dirty="0" smtClean="0">
                <a:solidFill>
                  <a:srgbClr val="CC6600"/>
                </a:solidFill>
                <a:latin typeface="Calibri"/>
                <a:cs typeface="Calibri"/>
              </a:rPr>
              <a:t> and </a:t>
            </a:r>
            <a:r>
              <a:rPr lang="en-US" sz="2800" b="1" i="1" dirty="0" smtClean="0">
                <a:solidFill>
                  <a:srgbClr val="CC6600"/>
                </a:solidFill>
                <a:latin typeface="Calibri"/>
                <a:cs typeface="Calibri"/>
              </a:rPr>
              <a:t>as</a:t>
            </a:r>
            <a:r>
              <a:rPr lang="en-US" sz="2800" b="1" dirty="0" smtClean="0">
                <a:solidFill>
                  <a:srgbClr val="CC6600"/>
                </a:solidFill>
                <a:latin typeface="Calibri"/>
                <a:cs typeface="Calibri"/>
              </a:rPr>
              <a:t> Learning</a:t>
            </a:r>
          </a:p>
          <a:p>
            <a:pPr marL="457200" indent="-457200">
              <a:lnSpc>
                <a:spcPct val="150000"/>
              </a:lnSpc>
              <a:buSzPct val="100000"/>
              <a:buFontTx/>
              <a:buBlip>
                <a:blip r:embed="rId4"/>
              </a:buBlip>
            </a:pPr>
            <a:r>
              <a:rPr lang="en-US" sz="2800" b="1" dirty="0" smtClean="0">
                <a:solidFill>
                  <a:srgbClr val="CC6600"/>
                </a:solidFill>
                <a:latin typeface="Calibri"/>
                <a:cs typeface="Calibri"/>
              </a:rPr>
              <a:t>Evidence-Based Practice</a:t>
            </a:r>
            <a:endParaRPr lang="en-US" sz="2800" b="1" dirty="0">
              <a:solidFill>
                <a:srgbClr val="CC6600"/>
              </a:solidFill>
              <a:latin typeface="Calibri"/>
              <a:cs typeface="Calibri"/>
            </a:endParaRPr>
          </a:p>
        </p:txBody>
      </p:sp>
      <p:sp>
        <p:nvSpPr>
          <p:cNvPr id="5" name="Oval 4"/>
          <p:cNvSpPr/>
          <p:nvPr/>
        </p:nvSpPr>
        <p:spPr>
          <a:xfrm>
            <a:off x="7189815" y="5740431"/>
            <a:ext cx="1797873" cy="1002101"/>
          </a:xfrm>
          <a:prstGeom prst="ellipse">
            <a:avLst/>
          </a:prstGeom>
          <a:solidFill>
            <a:srgbClr val="CC66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rgbClr val="FFFFFF"/>
                </a:solidFill>
                <a:latin typeface="Calibri"/>
                <a:cs typeface="Calibri"/>
              </a:rPr>
              <a:t>page 15</a:t>
            </a:r>
            <a:endParaRPr lang="en-US" sz="2400" b="1" dirty="0">
              <a:solidFill>
                <a:srgbClr val="FFFFFF"/>
              </a:solidFill>
              <a:latin typeface="Calibri"/>
              <a:cs typeface="Calibri"/>
            </a:endParaRPr>
          </a:p>
        </p:txBody>
      </p:sp>
    </p:spTree>
    <p:extLst>
      <p:ext uri="{BB962C8B-B14F-4D97-AF65-F5344CB8AC3E}">
        <p14:creationId xmlns:p14="http://schemas.microsoft.com/office/powerpoint/2010/main" val="1170780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Banner.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145"/>
            <a:ext cx="9144000" cy="1143000"/>
          </a:xfrm>
          <a:prstGeom prst="rect">
            <a:avLst/>
          </a:prstGeom>
        </p:spPr>
      </p:pic>
      <p:sp>
        <p:nvSpPr>
          <p:cNvPr id="2" name="TextBox 1"/>
          <p:cNvSpPr txBox="1"/>
          <p:nvPr/>
        </p:nvSpPr>
        <p:spPr>
          <a:xfrm>
            <a:off x="1748390" y="1402117"/>
            <a:ext cx="5198859" cy="4580741"/>
          </a:xfrm>
          <a:prstGeom prst="rect">
            <a:avLst/>
          </a:prstGeom>
          <a:noFill/>
        </p:spPr>
        <p:txBody>
          <a:bodyPr wrap="none" rtlCol="0">
            <a:spAutoFit/>
          </a:bodyPr>
          <a:lstStyle/>
          <a:p>
            <a:pPr marL="457200" indent="-457200">
              <a:lnSpc>
                <a:spcPct val="150000"/>
              </a:lnSpc>
              <a:buSzPct val="100000"/>
              <a:buFontTx/>
              <a:buBlip>
                <a:blip r:embed="rId4"/>
              </a:buBlip>
            </a:pPr>
            <a:r>
              <a:rPr lang="en-US" sz="2800" b="1" dirty="0" smtClean="0">
                <a:solidFill>
                  <a:srgbClr val="128C3A"/>
                </a:solidFill>
                <a:latin typeface="Calibri"/>
                <a:cs typeface="Calibri"/>
              </a:rPr>
              <a:t>Literacy Leadership</a:t>
            </a:r>
          </a:p>
          <a:p>
            <a:pPr marL="457200" indent="-457200">
              <a:lnSpc>
                <a:spcPct val="150000"/>
              </a:lnSpc>
              <a:buSzPct val="100000"/>
              <a:buFontTx/>
              <a:buBlip>
                <a:blip r:embed="rId4"/>
              </a:buBlip>
            </a:pPr>
            <a:r>
              <a:rPr lang="en-US" sz="2800" b="1" dirty="0" smtClean="0">
                <a:solidFill>
                  <a:srgbClr val="128C3A"/>
                </a:solidFill>
                <a:latin typeface="Calibri"/>
                <a:cs typeface="Calibri"/>
              </a:rPr>
              <a:t>Engaging Readers</a:t>
            </a:r>
          </a:p>
          <a:p>
            <a:pPr marL="457200" indent="-457200">
              <a:lnSpc>
                <a:spcPct val="150000"/>
              </a:lnSpc>
              <a:buSzPct val="100000"/>
              <a:buFontTx/>
              <a:buBlip>
                <a:blip r:embed="rId4"/>
              </a:buBlip>
            </a:pPr>
            <a:r>
              <a:rPr lang="en-US" sz="2800" b="1" dirty="0" smtClean="0">
                <a:solidFill>
                  <a:srgbClr val="128C3A"/>
                </a:solidFill>
                <a:latin typeface="Calibri"/>
                <a:cs typeface="Calibri"/>
              </a:rPr>
              <a:t>Information Literacy</a:t>
            </a:r>
          </a:p>
          <a:p>
            <a:pPr marL="457200" indent="-457200">
              <a:lnSpc>
                <a:spcPct val="150000"/>
              </a:lnSpc>
              <a:buSzPct val="100000"/>
              <a:buFontTx/>
              <a:buBlip>
                <a:blip r:embed="rId4"/>
              </a:buBlip>
            </a:pPr>
            <a:r>
              <a:rPr lang="en-US" sz="2800" b="1" dirty="0" smtClean="0">
                <a:solidFill>
                  <a:srgbClr val="128C3A"/>
                </a:solidFill>
                <a:latin typeface="Calibri"/>
                <a:cs typeface="Calibri"/>
              </a:rPr>
              <a:t>Critical Literacy</a:t>
            </a:r>
          </a:p>
          <a:p>
            <a:pPr marL="457200" indent="-457200">
              <a:lnSpc>
                <a:spcPct val="150000"/>
              </a:lnSpc>
              <a:buSzPct val="100000"/>
              <a:buFontTx/>
              <a:buBlip>
                <a:blip r:embed="rId4"/>
              </a:buBlip>
            </a:pPr>
            <a:r>
              <a:rPr lang="en-US" sz="2800" b="1" dirty="0" smtClean="0">
                <a:solidFill>
                  <a:srgbClr val="128C3A"/>
                </a:solidFill>
                <a:latin typeface="Calibri"/>
                <a:cs typeface="Calibri"/>
              </a:rPr>
              <a:t>Digital Literacy and Citizenship</a:t>
            </a:r>
          </a:p>
          <a:p>
            <a:pPr marL="457200" indent="-457200">
              <a:lnSpc>
                <a:spcPct val="150000"/>
              </a:lnSpc>
              <a:buSzPct val="100000"/>
              <a:buFontTx/>
              <a:buBlip>
                <a:blip r:embed="rId4"/>
              </a:buBlip>
            </a:pPr>
            <a:r>
              <a:rPr lang="en-US" sz="2800" b="1" dirty="0" smtClean="0">
                <a:solidFill>
                  <a:srgbClr val="128C3A"/>
                </a:solidFill>
                <a:latin typeface="Calibri"/>
                <a:cs typeface="Calibri"/>
              </a:rPr>
              <a:t>Cultural Literacy</a:t>
            </a:r>
          </a:p>
          <a:p>
            <a:pPr marL="457200" indent="-457200">
              <a:lnSpc>
                <a:spcPct val="150000"/>
              </a:lnSpc>
              <a:buSzPct val="100000"/>
              <a:buFontTx/>
              <a:buBlip>
                <a:blip r:embed="rId4"/>
              </a:buBlip>
            </a:pPr>
            <a:r>
              <a:rPr lang="en-US" sz="2800" b="1" dirty="0" smtClean="0">
                <a:solidFill>
                  <a:srgbClr val="128C3A"/>
                </a:solidFill>
                <a:latin typeface="Calibri"/>
                <a:cs typeface="Calibri"/>
              </a:rPr>
              <a:t>Literacy Partners</a:t>
            </a:r>
            <a:endParaRPr lang="en-US" sz="2800" b="1" dirty="0">
              <a:solidFill>
                <a:srgbClr val="128C3A"/>
              </a:solidFill>
              <a:latin typeface="Calibri"/>
              <a:cs typeface="Calibri"/>
            </a:endParaRPr>
          </a:p>
        </p:txBody>
      </p:sp>
      <p:sp>
        <p:nvSpPr>
          <p:cNvPr id="4" name="Oval 3"/>
          <p:cNvSpPr/>
          <p:nvPr/>
        </p:nvSpPr>
        <p:spPr>
          <a:xfrm>
            <a:off x="7189815" y="5740431"/>
            <a:ext cx="1797873" cy="1002101"/>
          </a:xfrm>
          <a:prstGeom prst="ellipse">
            <a:avLst/>
          </a:prstGeom>
          <a:solidFill>
            <a:srgbClr val="128C3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rgbClr val="FFFFFF"/>
                </a:solidFill>
                <a:latin typeface="Calibri"/>
                <a:cs typeface="Calibri"/>
              </a:rPr>
              <a:t>page 17</a:t>
            </a:r>
            <a:endParaRPr lang="en-US" sz="2400" b="1" dirty="0">
              <a:solidFill>
                <a:srgbClr val="FFFFFF"/>
              </a:solidFill>
              <a:latin typeface="Calibri"/>
              <a:cs typeface="Calibri"/>
            </a:endParaRPr>
          </a:p>
        </p:txBody>
      </p:sp>
    </p:spTree>
    <p:extLst>
      <p:ext uri="{BB962C8B-B14F-4D97-AF65-F5344CB8AC3E}">
        <p14:creationId xmlns:p14="http://schemas.microsoft.com/office/powerpoint/2010/main" val="2901572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urpleBanner.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9854"/>
            <a:ext cx="9144000" cy="1113764"/>
          </a:xfrm>
          <a:prstGeom prst="rect">
            <a:avLst/>
          </a:prstGeom>
        </p:spPr>
      </p:pic>
      <p:sp>
        <p:nvSpPr>
          <p:cNvPr id="2" name="TextBox 1"/>
          <p:cNvSpPr txBox="1"/>
          <p:nvPr/>
        </p:nvSpPr>
        <p:spPr>
          <a:xfrm>
            <a:off x="1022643" y="1325648"/>
            <a:ext cx="7109639" cy="4365298"/>
          </a:xfrm>
          <a:prstGeom prst="rect">
            <a:avLst/>
          </a:prstGeom>
          <a:noFill/>
        </p:spPr>
        <p:txBody>
          <a:bodyPr wrap="none" rtlCol="0">
            <a:spAutoFit/>
          </a:bodyPr>
          <a:lstStyle/>
          <a:p>
            <a:pPr marL="457200" indent="-457200">
              <a:lnSpc>
                <a:spcPct val="150000"/>
              </a:lnSpc>
              <a:buSzPct val="100000"/>
              <a:buFontTx/>
              <a:buBlip>
                <a:blip r:embed="rId4"/>
              </a:buBlip>
            </a:pPr>
            <a:r>
              <a:rPr lang="en-US" sz="2800" b="1" dirty="0" smtClean="0">
                <a:solidFill>
                  <a:srgbClr val="6D2B80"/>
                </a:solidFill>
                <a:latin typeface="Calibri"/>
                <a:cs typeface="Calibri"/>
              </a:rPr>
              <a:t>Designing for a Collaborative Physical LLC</a:t>
            </a:r>
          </a:p>
          <a:p>
            <a:pPr marL="457200" indent="-457200">
              <a:lnSpc>
                <a:spcPct val="150000"/>
              </a:lnSpc>
              <a:buSzPct val="100000"/>
              <a:buFontTx/>
              <a:buBlip>
                <a:blip r:embed="rId4"/>
              </a:buBlip>
            </a:pPr>
            <a:r>
              <a:rPr lang="en-US" sz="2800" b="1" dirty="0">
                <a:solidFill>
                  <a:srgbClr val="6D2B80"/>
                </a:solidFill>
                <a:latin typeface="Calibri"/>
                <a:cs typeface="Calibri"/>
              </a:rPr>
              <a:t>Designing for a Collaborative </a:t>
            </a:r>
            <a:r>
              <a:rPr lang="en-US" sz="2800" b="1" dirty="0" smtClean="0">
                <a:solidFill>
                  <a:srgbClr val="6D2B80"/>
                </a:solidFill>
                <a:latin typeface="Calibri"/>
                <a:cs typeface="Calibri"/>
              </a:rPr>
              <a:t>Virtual </a:t>
            </a:r>
            <a:r>
              <a:rPr lang="en-US" sz="2800" b="1" dirty="0">
                <a:solidFill>
                  <a:srgbClr val="6D2B80"/>
                </a:solidFill>
                <a:latin typeface="Calibri"/>
                <a:cs typeface="Calibri"/>
              </a:rPr>
              <a:t>LLC</a:t>
            </a:r>
          </a:p>
          <a:p>
            <a:pPr marL="457200" indent="-457200">
              <a:lnSpc>
                <a:spcPct val="150000"/>
              </a:lnSpc>
              <a:buSzPct val="100000"/>
              <a:buFontTx/>
              <a:buBlip>
                <a:blip r:embed="rId4"/>
              </a:buBlip>
            </a:pPr>
            <a:r>
              <a:rPr lang="en-US" sz="2800" b="1" dirty="0" smtClean="0">
                <a:solidFill>
                  <a:srgbClr val="6D2B80"/>
                </a:solidFill>
                <a:latin typeface="Calibri"/>
                <a:cs typeface="Calibri"/>
              </a:rPr>
              <a:t>Designing for Accessibility in the LLC</a:t>
            </a:r>
          </a:p>
          <a:p>
            <a:pPr marL="457200" indent="-457200">
              <a:lnSpc>
                <a:spcPct val="150000"/>
              </a:lnSpc>
              <a:buSzPct val="100000"/>
              <a:buFontTx/>
              <a:buBlip>
                <a:blip r:embed="rId4"/>
              </a:buBlip>
            </a:pPr>
            <a:r>
              <a:rPr lang="en-US" sz="2800" b="1" dirty="0" smtClean="0">
                <a:solidFill>
                  <a:srgbClr val="6D2B80"/>
                </a:solidFill>
                <a:latin typeface="Calibri"/>
                <a:cs typeface="Calibri"/>
              </a:rPr>
              <a:t>Designing for Responsive Print and </a:t>
            </a:r>
          </a:p>
          <a:p>
            <a:pPr>
              <a:buSzPct val="100000"/>
            </a:pPr>
            <a:r>
              <a:rPr lang="en-US" sz="2800" b="1" dirty="0">
                <a:solidFill>
                  <a:srgbClr val="6D2B80"/>
                </a:solidFill>
                <a:latin typeface="Calibri"/>
                <a:cs typeface="Calibri"/>
              </a:rPr>
              <a:t> </a:t>
            </a:r>
            <a:r>
              <a:rPr lang="en-US" sz="2800" b="1" dirty="0" smtClean="0">
                <a:solidFill>
                  <a:srgbClr val="6D2B80"/>
                </a:solidFill>
                <a:latin typeface="Calibri"/>
                <a:cs typeface="Calibri"/>
              </a:rPr>
              <a:t>     Digital Collections</a:t>
            </a:r>
          </a:p>
          <a:p>
            <a:pPr marL="457200" indent="-457200">
              <a:lnSpc>
                <a:spcPct val="150000"/>
              </a:lnSpc>
              <a:buSzPct val="100000"/>
              <a:buFontTx/>
              <a:buBlip>
                <a:blip r:embed="rId4"/>
              </a:buBlip>
            </a:pPr>
            <a:r>
              <a:rPr lang="en-US" sz="2800" b="1" dirty="0" smtClean="0">
                <a:solidFill>
                  <a:srgbClr val="6D2B80"/>
                </a:solidFill>
                <a:latin typeface="Calibri"/>
                <a:cs typeface="Calibri"/>
              </a:rPr>
              <a:t>Designing for Creativity and Innovation</a:t>
            </a:r>
          </a:p>
          <a:p>
            <a:pPr marL="457200" indent="-457200">
              <a:lnSpc>
                <a:spcPct val="150000"/>
              </a:lnSpc>
              <a:buSzPct val="100000"/>
              <a:buFontTx/>
              <a:buBlip>
                <a:blip r:embed="rId4"/>
              </a:buBlip>
            </a:pPr>
            <a:r>
              <a:rPr lang="en-US" sz="2800" b="1" dirty="0" smtClean="0">
                <a:solidFill>
                  <a:srgbClr val="6D2B80"/>
                </a:solidFill>
                <a:latin typeface="Calibri"/>
                <a:cs typeface="Calibri"/>
              </a:rPr>
              <a:t>Designing for a Participatory School Culture</a:t>
            </a:r>
            <a:endParaRPr lang="en-US" sz="2800" b="1" dirty="0">
              <a:solidFill>
                <a:srgbClr val="6D2B80"/>
              </a:solidFill>
              <a:latin typeface="Calibri"/>
              <a:cs typeface="Calibri"/>
            </a:endParaRPr>
          </a:p>
        </p:txBody>
      </p:sp>
      <p:sp>
        <p:nvSpPr>
          <p:cNvPr id="4" name="Oval 3"/>
          <p:cNvSpPr/>
          <p:nvPr/>
        </p:nvSpPr>
        <p:spPr>
          <a:xfrm>
            <a:off x="7189815" y="5740431"/>
            <a:ext cx="1797873" cy="1002101"/>
          </a:xfrm>
          <a:prstGeom prst="ellipse">
            <a:avLst/>
          </a:prstGeom>
          <a:solidFill>
            <a:srgbClr val="6D2B8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rgbClr val="FFFFFF"/>
                </a:solidFill>
                <a:latin typeface="Calibri"/>
                <a:cs typeface="Calibri"/>
              </a:rPr>
              <a:t>page 19</a:t>
            </a:r>
            <a:endParaRPr lang="en-US" sz="2400" b="1" dirty="0">
              <a:solidFill>
                <a:srgbClr val="FFFFFF"/>
              </a:solidFill>
              <a:latin typeface="Calibri"/>
              <a:cs typeface="Calibri"/>
            </a:endParaRPr>
          </a:p>
        </p:txBody>
      </p:sp>
    </p:spTree>
    <p:extLst>
      <p:ext uri="{BB962C8B-B14F-4D97-AF65-F5344CB8AC3E}">
        <p14:creationId xmlns:p14="http://schemas.microsoft.com/office/powerpoint/2010/main" val="2983510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85916" y="1112021"/>
            <a:ext cx="3358835" cy="4437746"/>
            <a:chOff x="5385916" y="324346"/>
            <a:chExt cx="3358835" cy="4437746"/>
          </a:xfrm>
        </p:grpSpPr>
        <p:pic>
          <p:nvPicPr>
            <p:cNvPr id="3" name="Picture 2" descr="LL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5916" y="324346"/>
              <a:ext cx="3358835" cy="399674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691384" y="4454315"/>
              <a:ext cx="2809930" cy="307777"/>
            </a:xfrm>
            <a:prstGeom prst="rect">
              <a:avLst/>
            </a:prstGeom>
            <a:noFill/>
          </p:spPr>
          <p:txBody>
            <a:bodyPr wrap="square" rtlCol="0">
              <a:spAutoFit/>
            </a:bodyPr>
            <a:lstStyle/>
            <a:p>
              <a:r>
                <a:rPr lang="en-US" sz="1400" dirty="0">
                  <a:solidFill>
                    <a:prstClr val="black"/>
                  </a:solidFill>
                  <a:latin typeface="Calibri"/>
                </a:rPr>
                <a:t>Canadian Library Association 2014</a:t>
              </a:r>
            </a:p>
          </p:txBody>
        </p:sp>
      </p:grpSp>
      <p:grpSp>
        <p:nvGrpSpPr>
          <p:cNvPr id="8" name="Group 7"/>
          <p:cNvGrpSpPr/>
          <p:nvPr/>
        </p:nvGrpSpPr>
        <p:grpSpPr>
          <a:xfrm>
            <a:off x="176851" y="1112021"/>
            <a:ext cx="4934067" cy="4437746"/>
            <a:chOff x="176851" y="324346"/>
            <a:chExt cx="4934067" cy="4437746"/>
          </a:xfrm>
        </p:grpSpPr>
        <p:sp>
          <p:nvSpPr>
            <p:cNvPr id="6" name="Rectangle 5"/>
            <p:cNvSpPr/>
            <p:nvPr/>
          </p:nvSpPr>
          <p:spPr>
            <a:xfrm>
              <a:off x="176851" y="324346"/>
              <a:ext cx="4934067" cy="443774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 name="TextBox 4"/>
            <p:cNvSpPr txBox="1"/>
            <p:nvPr/>
          </p:nvSpPr>
          <p:spPr>
            <a:xfrm>
              <a:off x="337625" y="430902"/>
              <a:ext cx="4773293" cy="4148828"/>
            </a:xfrm>
            <a:prstGeom prst="rect">
              <a:avLst/>
            </a:prstGeom>
            <a:noFill/>
          </p:spPr>
          <p:txBody>
            <a:bodyPr wrap="square" rtlCol="0">
              <a:spAutoFit/>
            </a:bodyPr>
            <a:lstStyle/>
            <a:p>
              <a:pPr>
                <a:lnSpc>
                  <a:spcPct val="110000"/>
                </a:lnSpc>
              </a:pPr>
              <a:r>
                <a:rPr lang="en-US" sz="2400" b="1" dirty="0">
                  <a:solidFill>
                    <a:prstClr val="white"/>
                  </a:solidFill>
                  <a:latin typeface="Calibri"/>
                </a:rPr>
                <a:t>The framework of standards comes to life in growth continuums to support transformations from library facilities to vibrant library learning commons. The standards represent guideposts along the journey, and schools will find themselves at different points with each standard and theme within the growth continuums. </a:t>
              </a:r>
              <a:endParaRPr lang="en-US" b="1" dirty="0">
                <a:solidFill>
                  <a:prstClr val="white"/>
                </a:solidFill>
                <a:latin typeface="Calibri"/>
              </a:endParaRPr>
            </a:p>
          </p:txBody>
        </p:sp>
      </p:grpSp>
    </p:spTree>
    <p:extLst>
      <p:ext uri="{BB962C8B-B14F-4D97-AF65-F5344CB8AC3E}">
        <p14:creationId xmlns:p14="http://schemas.microsoft.com/office/powerpoint/2010/main" val="514967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1038" y="248295"/>
            <a:ext cx="3271048" cy="584776"/>
          </a:xfrm>
          <a:prstGeom prst="rect">
            <a:avLst/>
          </a:prstGeom>
          <a:noFill/>
        </p:spPr>
        <p:txBody>
          <a:bodyPr wrap="none" rtlCol="0">
            <a:spAutoFit/>
          </a:bodyPr>
          <a:lstStyle/>
          <a:p>
            <a:r>
              <a:rPr lang="en-US" sz="3200" b="1" dirty="0">
                <a:solidFill>
                  <a:srgbClr val="EEECE1">
                    <a:lumMod val="50000"/>
                  </a:srgbClr>
                </a:solidFill>
                <a:latin typeface="Calibri"/>
              </a:rPr>
              <a:t>Growth Indicators</a:t>
            </a:r>
          </a:p>
        </p:txBody>
      </p:sp>
      <p:pic>
        <p:nvPicPr>
          <p:cNvPr id="3" name="Picture 2" descr="LLcontinuum.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33071"/>
            <a:ext cx="9144000" cy="1243377"/>
          </a:xfrm>
          <a:prstGeom prst="rect">
            <a:avLst/>
          </a:prstGeom>
        </p:spPr>
      </p:pic>
      <p:grpSp>
        <p:nvGrpSpPr>
          <p:cNvPr id="6" name="Group 5"/>
          <p:cNvGrpSpPr/>
          <p:nvPr/>
        </p:nvGrpSpPr>
        <p:grpSpPr>
          <a:xfrm>
            <a:off x="391942" y="2364211"/>
            <a:ext cx="8418908" cy="4080231"/>
            <a:chOff x="391942" y="2364211"/>
            <a:chExt cx="8418908" cy="4080231"/>
          </a:xfrm>
        </p:grpSpPr>
        <p:sp>
          <p:nvSpPr>
            <p:cNvPr id="5" name="Rectangle 4"/>
            <p:cNvSpPr/>
            <p:nvPr/>
          </p:nvSpPr>
          <p:spPr>
            <a:xfrm>
              <a:off x="391942" y="2364211"/>
              <a:ext cx="8418908" cy="4080231"/>
            </a:xfrm>
            <a:prstGeom prst="rect">
              <a:avLst/>
            </a:prstGeom>
            <a:solidFill>
              <a:schemeClr val="bg2">
                <a:lumMod val="50000"/>
              </a:schemeClr>
            </a:solidFill>
            <a:ln>
              <a:solidFill>
                <a:schemeClr val="bg2">
                  <a:lumMod val="5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 name="TextBox 3"/>
            <p:cNvSpPr txBox="1"/>
            <p:nvPr/>
          </p:nvSpPr>
          <p:spPr>
            <a:xfrm>
              <a:off x="533045" y="2442611"/>
              <a:ext cx="8183742" cy="3876958"/>
            </a:xfrm>
            <a:prstGeom prst="rect">
              <a:avLst/>
            </a:prstGeom>
            <a:noFill/>
          </p:spPr>
          <p:txBody>
            <a:bodyPr wrap="square" rtlCol="0">
              <a:spAutoFit/>
            </a:bodyPr>
            <a:lstStyle/>
            <a:p>
              <a:pPr>
                <a:lnSpc>
                  <a:spcPct val="110000"/>
                </a:lnSpc>
              </a:pPr>
              <a:r>
                <a:rPr lang="en-US" sz="2800" b="1" dirty="0">
                  <a:solidFill>
                    <a:prstClr val="white"/>
                  </a:solidFill>
                  <a:latin typeface="Calibri"/>
                </a:rPr>
                <a:t>The goal is to get all schools on the path to providing the very best learning environments and library programs possible to support students academically and personally in learning to learn. Every school will find itself somewhere at a different place on the continuum for each indicator. The continuum will assist decision makers to determine what results have been achieved and also to provide future goals. </a:t>
              </a:r>
              <a:endParaRPr lang="en-US" b="1" dirty="0">
                <a:solidFill>
                  <a:prstClr val="white"/>
                </a:solidFill>
                <a:latin typeface="Calibri"/>
              </a:endParaRPr>
            </a:p>
          </p:txBody>
        </p:sp>
      </p:grpSp>
    </p:spTree>
    <p:extLst>
      <p:ext uri="{BB962C8B-B14F-4D97-AF65-F5344CB8AC3E}">
        <p14:creationId xmlns:p14="http://schemas.microsoft.com/office/powerpoint/2010/main" val="1460214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inuu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412" y="994759"/>
            <a:ext cx="8857819" cy="554947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97647" y="231449"/>
            <a:ext cx="7874000" cy="523220"/>
          </a:xfrm>
          <a:prstGeom prst="rect">
            <a:avLst/>
          </a:prstGeom>
          <a:noFill/>
        </p:spPr>
        <p:txBody>
          <a:bodyPr wrap="square" rtlCol="0">
            <a:spAutoFit/>
          </a:bodyPr>
          <a:lstStyle/>
          <a:p>
            <a:r>
              <a:rPr lang="en-US" sz="2800" b="1" dirty="0" smtClean="0">
                <a:solidFill>
                  <a:schemeClr val="bg2">
                    <a:lumMod val="50000"/>
                  </a:schemeClr>
                </a:solidFill>
              </a:rPr>
              <a:t>Example: </a:t>
            </a:r>
            <a:r>
              <a:rPr lang="en-US" sz="2800" b="1" dirty="0" smtClean="0">
                <a:solidFill>
                  <a:schemeClr val="accent4">
                    <a:lumMod val="75000"/>
                  </a:schemeClr>
                </a:solidFill>
              </a:rPr>
              <a:t>Standard </a:t>
            </a:r>
            <a:r>
              <a:rPr lang="en-US" sz="2800" b="1" dirty="0" smtClean="0">
                <a:solidFill>
                  <a:schemeClr val="accent4">
                    <a:lumMod val="75000"/>
                  </a:schemeClr>
                </a:solidFill>
                <a:latin typeface="Wingdings"/>
                <a:ea typeface="Wingdings"/>
                <a:cs typeface="Wingdings"/>
                <a:sym typeface="Wingdings"/>
              </a:rPr>
              <a:t></a:t>
            </a:r>
            <a:r>
              <a:rPr lang="en-US" sz="2800" b="1" dirty="0">
                <a:solidFill>
                  <a:schemeClr val="accent4">
                    <a:lumMod val="75000"/>
                  </a:schemeClr>
                </a:solidFill>
                <a:sym typeface="Wingdings"/>
              </a:rPr>
              <a:t> </a:t>
            </a:r>
            <a:r>
              <a:rPr lang="en-US" sz="2800" b="1" dirty="0" smtClean="0">
                <a:solidFill>
                  <a:schemeClr val="accent4">
                    <a:lumMod val="75000"/>
                  </a:schemeClr>
                </a:solidFill>
                <a:sym typeface="Wingdings"/>
              </a:rPr>
              <a:t>Themes </a:t>
            </a:r>
            <a:r>
              <a:rPr lang="en-US" sz="2800" b="1" dirty="0" smtClean="0">
                <a:solidFill>
                  <a:schemeClr val="accent4">
                    <a:lumMod val="75000"/>
                  </a:schemeClr>
                </a:solidFill>
                <a:latin typeface="Wingdings"/>
                <a:ea typeface="Wingdings"/>
                <a:cs typeface="Wingdings"/>
                <a:sym typeface="Wingdings"/>
              </a:rPr>
              <a:t></a:t>
            </a:r>
            <a:r>
              <a:rPr lang="en-US" sz="2800" b="1" dirty="0" smtClean="0">
                <a:solidFill>
                  <a:schemeClr val="accent4">
                    <a:lumMod val="75000"/>
                  </a:schemeClr>
                </a:solidFill>
                <a:latin typeface="+mj-lt"/>
                <a:ea typeface="Wingdings"/>
                <a:cs typeface="Wingdings"/>
                <a:sym typeface="Wingdings"/>
              </a:rPr>
              <a:t> Growth Indicators</a:t>
            </a:r>
            <a:r>
              <a:rPr lang="en-US" sz="2800" b="1" dirty="0" smtClean="0">
                <a:solidFill>
                  <a:schemeClr val="accent4">
                    <a:lumMod val="75000"/>
                  </a:schemeClr>
                </a:solidFill>
                <a:latin typeface="Wingdings"/>
                <a:ea typeface="Wingdings"/>
                <a:cs typeface="Wingdings"/>
                <a:sym typeface="Wingdings"/>
              </a:rPr>
              <a:t> </a:t>
            </a:r>
            <a:r>
              <a:rPr lang="en-US" sz="2800" b="1" dirty="0" smtClean="0">
                <a:solidFill>
                  <a:schemeClr val="accent4">
                    <a:lumMod val="75000"/>
                  </a:schemeClr>
                </a:solidFill>
                <a:sym typeface="Wingdings"/>
              </a:rPr>
              <a:t> </a:t>
            </a:r>
            <a:endParaRPr lang="en-US" sz="2800" b="1" dirty="0">
              <a:solidFill>
                <a:schemeClr val="accent4">
                  <a:lumMod val="75000"/>
                </a:schemeClr>
              </a:solidFill>
            </a:endParaRPr>
          </a:p>
        </p:txBody>
      </p:sp>
    </p:spTree>
    <p:extLst>
      <p:ext uri="{BB962C8B-B14F-4D97-AF65-F5344CB8AC3E}">
        <p14:creationId xmlns:p14="http://schemas.microsoft.com/office/powerpoint/2010/main" val="2179868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7901" y="217231"/>
            <a:ext cx="3965749" cy="707886"/>
          </a:xfrm>
          <a:prstGeom prst="rect">
            <a:avLst/>
          </a:prstGeom>
          <a:noFill/>
        </p:spPr>
        <p:txBody>
          <a:bodyPr wrap="none" rtlCol="0">
            <a:spAutoFit/>
          </a:bodyPr>
          <a:lstStyle/>
          <a:p>
            <a:r>
              <a:rPr lang="en-US" sz="4000" b="1" dirty="0">
                <a:solidFill>
                  <a:srgbClr val="1F497D"/>
                </a:solidFill>
                <a:latin typeface="Calibri"/>
              </a:rPr>
              <a:t>SEE IT IN ACTION!</a:t>
            </a:r>
          </a:p>
        </p:txBody>
      </p:sp>
      <p:pic>
        <p:nvPicPr>
          <p:cNvPr id="3" name="Picture 2" descr="SeeItInAction.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9488" y="217231"/>
            <a:ext cx="2594297" cy="3130075"/>
          </a:xfrm>
          <a:prstGeom prst="rect">
            <a:avLst/>
          </a:prstGeom>
          <a:ln>
            <a:noFill/>
          </a:ln>
          <a:effectLst>
            <a:outerShdw blurRad="292100" dist="139700" dir="2700000" algn="tl" rotWithShape="0">
              <a:srgbClr val="333333">
                <a:alpha val="65000"/>
              </a:srgbClr>
            </a:outerShdw>
          </a:effectLst>
        </p:spPr>
      </p:pic>
      <p:pic>
        <p:nvPicPr>
          <p:cNvPr id="4" name="Picture 3" descr="ExampleAnnotated.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1496" y="1230441"/>
            <a:ext cx="3992103" cy="2622407"/>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1848119" y="3347306"/>
            <a:ext cx="7140845" cy="3376868"/>
            <a:chOff x="1848119" y="3347306"/>
            <a:chExt cx="7140845" cy="3376868"/>
          </a:xfrm>
        </p:grpSpPr>
        <p:sp>
          <p:nvSpPr>
            <p:cNvPr id="5" name="Oval 4"/>
            <p:cNvSpPr/>
            <p:nvPr/>
          </p:nvSpPr>
          <p:spPr>
            <a:xfrm>
              <a:off x="1848119" y="3347306"/>
              <a:ext cx="2539782" cy="423358"/>
            </a:xfrm>
            <a:prstGeom prst="ellipse">
              <a:avLst/>
            </a:prstGeom>
            <a:noFill/>
            <a:ln w="28575" cmpd="sng">
              <a:solidFill>
                <a:srgbClr val="DC00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6" name="Picture 5" descr="TeenTerritories.tif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2143" y="3885408"/>
              <a:ext cx="5276821" cy="2838766"/>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a:stCxn id="5" idx="4"/>
            </p:cNvCxnSpPr>
            <p:nvPr/>
          </p:nvCxnSpPr>
          <p:spPr>
            <a:xfrm>
              <a:off x="3118010" y="3770664"/>
              <a:ext cx="936040" cy="494727"/>
            </a:xfrm>
            <a:prstGeom prst="straightConnector1">
              <a:avLst/>
            </a:prstGeom>
            <a:ln w="28575" cmpd="sng">
              <a:solidFill>
                <a:srgbClr val="DC0019"/>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45635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lgraphi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2319" y="381000"/>
            <a:ext cx="4406900" cy="4572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19529" y="5109884"/>
            <a:ext cx="8800353" cy="1407565"/>
          </a:xfrm>
          <a:prstGeom prst="rect">
            <a:avLst/>
          </a:prstGeom>
          <a:noFill/>
        </p:spPr>
        <p:txBody>
          <a:bodyPr wrap="square" rtlCol="0">
            <a:spAutoFit/>
          </a:bodyPr>
          <a:lstStyle/>
          <a:p>
            <a:pPr algn="ctr">
              <a:lnSpc>
                <a:spcPct val="110000"/>
              </a:lnSpc>
            </a:pPr>
            <a:r>
              <a:rPr lang="en-US" b="1" dirty="0" smtClean="0">
                <a:solidFill>
                  <a:schemeClr val="accent1">
                    <a:lumMod val="75000"/>
                  </a:schemeClr>
                </a:solidFill>
              </a:rPr>
              <a:t>Full PDF document and bibliography available on the School Libraries in Canada website:</a:t>
            </a:r>
          </a:p>
          <a:p>
            <a:pPr algn="ctr">
              <a:lnSpc>
                <a:spcPct val="110000"/>
              </a:lnSpc>
            </a:pPr>
            <a:r>
              <a:rPr lang="en-US" sz="2000" b="1" dirty="0">
                <a:solidFill>
                  <a:schemeClr val="accent1">
                    <a:lumMod val="75000"/>
                  </a:schemeClr>
                </a:solidFill>
                <a:hlinkClick r:id="rId3"/>
              </a:rPr>
              <a:t>http://clatoolbox.ca/casl/slic/</a:t>
            </a:r>
            <a:r>
              <a:rPr lang="en-US" sz="2000" b="1" dirty="0" smtClean="0">
                <a:solidFill>
                  <a:schemeClr val="accent1">
                    <a:lumMod val="75000"/>
                  </a:schemeClr>
                </a:solidFill>
                <a:hlinkClick r:id="rId3"/>
              </a:rPr>
              <a:t>llsop.html</a:t>
            </a:r>
            <a:r>
              <a:rPr lang="en-US" sz="2000" b="1" dirty="0" smtClean="0">
                <a:solidFill>
                  <a:schemeClr val="accent1">
                    <a:lumMod val="75000"/>
                  </a:schemeClr>
                </a:solidFill>
              </a:rPr>
              <a:t> </a:t>
            </a:r>
          </a:p>
          <a:p>
            <a:pPr algn="ctr">
              <a:lnSpc>
                <a:spcPct val="110000"/>
              </a:lnSpc>
            </a:pPr>
            <a:endParaRPr lang="en-US" sz="2000" b="1" dirty="0">
              <a:solidFill>
                <a:schemeClr val="accent1">
                  <a:lumMod val="75000"/>
                </a:schemeClr>
              </a:solidFill>
            </a:endParaRPr>
          </a:p>
          <a:p>
            <a:pPr algn="ctr">
              <a:lnSpc>
                <a:spcPct val="110000"/>
              </a:lnSpc>
            </a:pPr>
            <a:r>
              <a:rPr lang="en-US" sz="2000" b="1" dirty="0" smtClean="0">
                <a:solidFill>
                  <a:schemeClr val="accent1">
                    <a:lumMod val="75000"/>
                  </a:schemeClr>
                </a:solidFill>
              </a:rPr>
              <a:t>Linked from our session </a:t>
            </a:r>
            <a:r>
              <a:rPr lang="en-US" sz="2000" b="1" dirty="0">
                <a:solidFill>
                  <a:schemeClr val="accent1">
                    <a:lumMod val="75000"/>
                  </a:schemeClr>
                </a:solidFill>
              </a:rPr>
              <a:t>webpage: </a:t>
            </a:r>
            <a:r>
              <a:rPr lang="en-US" sz="2000" b="1" dirty="0">
                <a:solidFill>
                  <a:schemeClr val="accent1">
                    <a:lumMod val="75000"/>
                  </a:schemeClr>
                </a:solidFill>
                <a:hlinkClick r:id="rId4"/>
              </a:rPr>
              <a:t>http://www.bythebrooks.ca/bit15-yearlc</a:t>
            </a:r>
            <a:r>
              <a:rPr lang="en-US" sz="2000" b="1" dirty="0" smtClean="0">
                <a:solidFill>
                  <a:schemeClr val="accent1">
                    <a:lumMod val="75000"/>
                  </a:schemeClr>
                </a:solidFill>
                <a:hlinkClick r:id="rId4"/>
              </a:rPr>
              <a:t>/</a:t>
            </a:r>
            <a:r>
              <a:rPr lang="en-US" sz="2000" b="1" dirty="0" smtClean="0">
                <a:solidFill>
                  <a:schemeClr val="accent1">
                    <a:lumMod val="75000"/>
                  </a:schemeClr>
                </a:solidFill>
              </a:rPr>
              <a:t>  </a:t>
            </a:r>
            <a:endParaRPr lang="en-US" sz="2000" b="1" dirty="0">
              <a:solidFill>
                <a:schemeClr val="accent1">
                  <a:lumMod val="75000"/>
                </a:schemeClr>
              </a:solidFill>
            </a:endParaRPr>
          </a:p>
        </p:txBody>
      </p:sp>
    </p:spTree>
    <p:extLst>
      <p:ext uri="{BB962C8B-B14F-4D97-AF65-F5344CB8AC3E}">
        <p14:creationId xmlns:p14="http://schemas.microsoft.com/office/powerpoint/2010/main" val="3929790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Shape 36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614431">
            <a:off x="7312516" y="2983076"/>
            <a:ext cx="1388641" cy="1808942"/>
          </a:xfrm>
          <a:prstGeom prst="rect">
            <a:avLst/>
          </a:prstGeom>
          <a:noFill/>
          <a:ln w="9525" cap="flat">
            <a:solidFill>
              <a:srgbClr val="CC0000"/>
            </a:solidFill>
            <a:prstDash val="solid"/>
            <a:round/>
            <a:headEnd type="none" w="med" len="med"/>
            <a:tailEnd type="none" w="med" len="med"/>
          </a:ln>
        </p:spPr>
      </p:pic>
      <p:sp>
        <p:nvSpPr>
          <p:cNvPr id="369" name="Shape 369"/>
          <p:cNvSpPr txBox="1"/>
          <p:nvPr/>
        </p:nvSpPr>
        <p:spPr>
          <a:xfrm>
            <a:off x="128700" y="136250"/>
            <a:ext cx="8151700" cy="1630782"/>
          </a:xfrm>
          <a:prstGeom prst="rect">
            <a:avLst/>
          </a:prstGeom>
          <a:noFill/>
          <a:ln>
            <a:noFill/>
          </a:ln>
        </p:spPr>
        <p:txBody>
          <a:bodyPr lIns="91425" tIns="91425" rIns="91425" bIns="91425" anchor="t" anchorCtr="0">
            <a:noAutofit/>
          </a:bodyPr>
          <a:lstStyle/>
          <a:p>
            <a:pPr defTabSz="914400"/>
            <a:r>
              <a:rPr lang="en-US" sz="3000" b="1" kern="0" dirty="0" smtClean="0">
                <a:solidFill>
                  <a:srgbClr val="CC0000"/>
                </a:solidFill>
                <a:latin typeface="Arial"/>
                <a:ea typeface="Arial"/>
                <a:cs typeface="Arial"/>
                <a:sym typeface="Arial"/>
                <a:rtl val="0"/>
              </a:rPr>
              <a:t>Make the Match: </a:t>
            </a:r>
            <a:r>
              <a:rPr lang="en-US" sz="3200" b="1" kern="0" dirty="0">
                <a:solidFill>
                  <a:srgbClr val="0070C0"/>
                </a:solidFill>
                <a:latin typeface="Calibri"/>
                <a:ea typeface="Calibri"/>
                <a:cs typeface="Calibri"/>
                <a:sym typeface="Calibri"/>
                <a:rtl val="0"/>
              </a:rPr>
              <a:t>How can Leading Learning help </a:t>
            </a:r>
            <a:r>
              <a:rPr lang="en-US" sz="3200" b="1" kern="0" dirty="0">
                <a:solidFill>
                  <a:srgbClr val="CC0000"/>
                </a:solidFill>
                <a:latin typeface="Calibri"/>
                <a:ea typeface="Calibri"/>
                <a:cs typeface="Calibri"/>
                <a:sym typeface="Calibri"/>
                <a:rtl val="0"/>
              </a:rPr>
              <a:t>you</a:t>
            </a:r>
            <a:r>
              <a:rPr lang="en-US" sz="3200" b="1" kern="0" dirty="0">
                <a:solidFill>
                  <a:srgbClr val="0070C0"/>
                </a:solidFill>
                <a:latin typeface="Calibri"/>
                <a:ea typeface="Calibri"/>
                <a:cs typeface="Calibri"/>
                <a:sym typeface="Calibri"/>
                <a:rtl val="0"/>
              </a:rPr>
              <a:t> advance teaching and learning?</a:t>
            </a:r>
            <a:endParaRPr lang="en-US" sz="3600" b="1" i="1" kern="0" dirty="0">
              <a:solidFill>
                <a:srgbClr val="CC0000"/>
              </a:solidFill>
              <a:latin typeface="Arial"/>
              <a:ea typeface="Arial"/>
              <a:cs typeface="Arial"/>
              <a:sym typeface="Arial"/>
              <a:rtl val="0"/>
            </a:endParaRPr>
          </a:p>
        </p:txBody>
      </p:sp>
      <p:pic>
        <p:nvPicPr>
          <p:cNvPr id="370" name="Shape 37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208775" y="1357825"/>
            <a:ext cx="4685915" cy="5363650"/>
          </a:xfrm>
          <a:prstGeom prst="rect">
            <a:avLst/>
          </a:prstGeom>
          <a:noFill/>
          <a:ln>
            <a:noFill/>
          </a:ln>
        </p:spPr>
      </p:pic>
      <p:sp>
        <p:nvSpPr>
          <p:cNvPr id="371" name="Shape 371"/>
          <p:cNvSpPr/>
          <p:nvPr/>
        </p:nvSpPr>
        <p:spPr>
          <a:xfrm rot="-771144">
            <a:off x="6508677" y="1041851"/>
            <a:ext cx="2500445" cy="2177747"/>
          </a:xfrm>
          <a:prstGeom prst="star8">
            <a:avLst>
              <a:gd name="adj" fmla="val 32616"/>
            </a:avLst>
          </a:prstGeom>
          <a:solidFill>
            <a:srgbClr val="CC0000"/>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defTabSz="914400"/>
            <a:endParaRPr sz="1400" kern="0">
              <a:solidFill>
                <a:srgbClr val="000000"/>
              </a:solidFill>
              <a:latin typeface="Arial"/>
              <a:ea typeface="Arial"/>
              <a:cs typeface="Arial"/>
              <a:sym typeface="Arial"/>
              <a:rtl val="0"/>
            </a:endParaRPr>
          </a:p>
        </p:txBody>
      </p:sp>
      <p:sp>
        <p:nvSpPr>
          <p:cNvPr id="372" name="Shape 372"/>
          <p:cNvSpPr txBox="1"/>
          <p:nvPr/>
        </p:nvSpPr>
        <p:spPr>
          <a:xfrm rot="-771424">
            <a:off x="6770673" y="1489844"/>
            <a:ext cx="1976453" cy="1155758"/>
          </a:xfrm>
          <a:prstGeom prst="rect">
            <a:avLst/>
          </a:prstGeom>
          <a:noFill/>
          <a:ln>
            <a:noFill/>
          </a:ln>
        </p:spPr>
        <p:txBody>
          <a:bodyPr lIns="91425" tIns="91425" rIns="91425" bIns="91425" anchor="t" anchorCtr="0">
            <a:noAutofit/>
          </a:bodyPr>
          <a:lstStyle/>
          <a:p>
            <a:pPr algn="ctr" defTabSz="914400"/>
            <a:r>
              <a:rPr lang="en-US" sz="2400" b="1" kern="0" dirty="0">
                <a:solidFill>
                  <a:srgbClr val="FFFFFF"/>
                </a:solidFill>
                <a:latin typeface="Arial"/>
                <a:ea typeface="Arial"/>
                <a:cs typeface="Arial"/>
                <a:sym typeface="Arial"/>
                <a:rtl val="0"/>
              </a:rPr>
              <a:t>Make the </a:t>
            </a:r>
          </a:p>
          <a:p>
            <a:pPr algn="ctr" defTabSz="914400"/>
            <a:r>
              <a:rPr lang="en-US" sz="2400" b="1" kern="0" dirty="0">
                <a:solidFill>
                  <a:srgbClr val="FFFFFF"/>
                </a:solidFill>
                <a:latin typeface="Arial"/>
                <a:ea typeface="Arial"/>
                <a:cs typeface="Arial"/>
                <a:sym typeface="Arial"/>
                <a:rtl val="0"/>
              </a:rPr>
              <a:t>T4L </a:t>
            </a:r>
          </a:p>
          <a:p>
            <a:pPr algn="ctr" defTabSz="914400"/>
            <a:r>
              <a:rPr lang="en-US" sz="2400" b="1" kern="0" dirty="0">
                <a:solidFill>
                  <a:srgbClr val="FFFFFF"/>
                </a:solidFill>
                <a:latin typeface="Arial"/>
                <a:ea typeface="Arial"/>
                <a:cs typeface="Arial"/>
                <a:sym typeface="Arial"/>
                <a:rtl val="0"/>
              </a:rPr>
              <a:t>match!</a:t>
            </a:r>
          </a:p>
        </p:txBody>
      </p:sp>
      <p:grpSp>
        <p:nvGrpSpPr>
          <p:cNvPr id="9" name="Shape 385"/>
          <p:cNvGrpSpPr/>
          <p:nvPr/>
        </p:nvGrpSpPr>
        <p:grpSpPr>
          <a:xfrm>
            <a:off x="-156624" y="3905724"/>
            <a:ext cx="3137100" cy="2979899"/>
            <a:chOff x="-156624" y="3905724"/>
            <a:chExt cx="3137100" cy="2979899"/>
          </a:xfrm>
        </p:grpSpPr>
        <p:sp>
          <p:nvSpPr>
            <p:cNvPr id="10" name="Shape 386"/>
            <p:cNvSpPr/>
            <p:nvPr/>
          </p:nvSpPr>
          <p:spPr>
            <a:xfrm rot="-1365688">
              <a:off x="170117" y="4300960"/>
              <a:ext cx="2483615" cy="2189429"/>
            </a:xfrm>
            <a:prstGeom prst="star8">
              <a:avLst>
                <a:gd name="adj" fmla="val 32616"/>
              </a:avLst>
            </a:prstGeom>
            <a:solidFill>
              <a:srgbClr val="674EA7"/>
            </a:solidFill>
            <a:ln w="19050" cap="flat">
              <a:solidFill>
                <a:srgbClr val="674EA7"/>
              </a:solidFill>
              <a:prstDash val="solid"/>
              <a:round/>
              <a:headEnd type="none" w="med" len="med"/>
              <a:tailEnd type="none" w="med" len="med"/>
            </a:ln>
          </p:spPr>
          <p:txBody>
            <a:bodyPr lIns="91425" tIns="91425" rIns="91425" bIns="91425" anchor="ctr" anchorCtr="0">
              <a:noAutofit/>
            </a:bodyPr>
            <a:lstStyle/>
            <a:p>
              <a:pPr defTabSz="914400"/>
              <a:endParaRPr sz="1400" kern="0">
                <a:solidFill>
                  <a:srgbClr val="000000"/>
                </a:solidFill>
                <a:latin typeface="Arial"/>
                <a:ea typeface="Arial"/>
                <a:cs typeface="Arial"/>
                <a:sym typeface="Arial"/>
                <a:rtl val="0"/>
              </a:endParaRPr>
            </a:p>
          </p:txBody>
        </p:sp>
        <p:sp>
          <p:nvSpPr>
            <p:cNvPr id="11" name="Shape 387"/>
            <p:cNvSpPr txBox="1"/>
            <p:nvPr/>
          </p:nvSpPr>
          <p:spPr>
            <a:xfrm rot="-1915149">
              <a:off x="439949" y="4815968"/>
              <a:ext cx="1943932" cy="1007009"/>
            </a:xfrm>
            <a:prstGeom prst="rect">
              <a:avLst/>
            </a:prstGeom>
            <a:noFill/>
            <a:ln>
              <a:noFill/>
            </a:ln>
          </p:spPr>
          <p:txBody>
            <a:bodyPr lIns="91425" tIns="91425" rIns="91425" bIns="91425" anchor="t" anchorCtr="0">
              <a:noAutofit/>
            </a:bodyPr>
            <a:lstStyle/>
            <a:p>
              <a:pPr algn="ctr" defTabSz="914400"/>
              <a:r>
                <a:rPr lang="en-US" sz="2000" b="1" kern="0" dirty="0">
                  <a:solidFill>
                    <a:srgbClr val="FFFFFF"/>
                  </a:solidFill>
                  <a:latin typeface="Arial"/>
                  <a:ea typeface="Arial"/>
                  <a:cs typeface="Arial"/>
                  <a:sym typeface="Arial"/>
                  <a:rtl val="0"/>
                </a:rPr>
                <a:t>Make the </a:t>
              </a:r>
            </a:p>
            <a:p>
              <a:pPr algn="ctr" defTabSz="914400"/>
              <a:r>
                <a:rPr lang="en-US" sz="2000" b="1" kern="0" dirty="0">
                  <a:solidFill>
                    <a:srgbClr val="FFFFFF"/>
                  </a:solidFill>
                  <a:latin typeface="Arial"/>
                  <a:ea typeface="Arial"/>
                  <a:cs typeface="Arial"/>
                  <a:sym typeface="Arial"/>
                  <a:rtl val="0"/>
                </a:rPr>
                <a:t>school goals match!</a:t>
              </a:r>
            </a:p>
          </p:txBody>
        </p:sp>
      </p:grpSp>
      <p:grpSp>
        <p:nvGrpSpPr>
          <p:cNvPr id="12" name="Shape 388"/>
          <p:cNvGrpSpPr/>
          <p:nvPr/>
        </p:nvGrpSpPr>
        <p:grpSpPr>
          <a:xfrm>
            <a:off x="-344575" y="993999"/>
            <a:ext cx="3250200" cy="3322200"/>
            <a:chOff x="-344575" y="993999"/>
            <a:chExt cx="3250200" cy="3322200"/>
          </a:xfrm>
        </p:grpSpPr>
        <p:sp>
          <p:nvSpPr>
            <p:cNvPr id="13" name="Shape 389"/>
            <p:cNvSpPr/>
            <p:nvPr/>
          </p:nvSpPr>
          <p:spPr>
            <a:xfrm rot="3802449">
              <a:off x="16027" y="1471100"/>
              <a:ext cx="2528994" cy="2367997"/>
            </a:xfrm>
            <a:prstGeom prst="star8">
              <a:avLst>
                <a:gd name="adj" fmla="val 32616"/>
              </a:avLst>
            </a:prstGeom>
            <a:solidFill>
              <a:srgbClr val="38761D"/>
            </a:solidFill>
            <a:ln w="19050" cap="flat">
              <a:solidFill>
                <a:srgbClr val="38761D"/>
              </a:solidFill>
              <a:prstDash val="solid"/>
              <a:round/>
              <a:headEnd type="none" w="med" len="med"/>
              <a:tailEnd type="none" w="med" len="med"/>
            </a:ln>
          </p:spPr>
          <p:txBody>
            <a:bodyPr lIns="91425" tIns="91425" rIns="91425" bIns="91425" anchor="ctr" anchorCtr="0">
              <a:noAutofit/>
            </a:bodyPr>
            <a:lstStyle/>
            <a:p>
              <a:pPr defTabSz="914400"/>
              <a:endParaRPr sz="1400" kern="0">
                <a:solidFill>
                  <a:srgbClr val="000000"/>
                </a:solidFill>
                <a:latin typeface="Arial"/>
                <a:ea typeface="Arial"/>
                <a:cs typeface="Arial"/>
                <a:sym typeface="Arial"/>
                <a:rtl val="0"/>
              </a:endParaRPr>
            </a:p>
          </p:txBody>
        </p:sp>
        <p:sp>
          <p:nvSpPr>
            <p:cNvPr id="14" name="Shape 390"/>
            <p:cNvSpPr txBox="1"/>
            <p:nvPr/>
          </p:nvSpPr>
          <p:spPr>
            <a:xfrm rot="1564480">
              <a:off x="308613" y="2089172"/>
              <a:ext cx="1943840" cy="1131850"/>
            </a:xfrm>
            <a:prstGeom prst="rect">
              <a:avLst/>
            </a:prstGeom>
            <a:noFill/>
            <a:ln>
              <a:noFill/>
            </a:ln>
          </p:spPr>
          <p:txBody>
            <a:bodyPr lIns="91425" tIns="91425" rIns="91425" bIns="91425" anchor="t" anchorCtr="0">
              <a:noAutofit/>
            </a:bodyPr>
            <a:lstStyle/>
            <a:p>
              <a:pPr algn="ctr" defTabSz="914400"/>
              <a:r>
                <a:rPr lang="en-US" sz="2200" b="1" kern="0">
                  <a:solidFill>
                    <a:srgbClr val="FFFFFF"/>
                  </a:solidFill>
                  <a:latin typeface="Arial"/>
                  <a:ea typeface="Arial"/>
                  <a:cs typeface="Arial"/>
                  <a:sym typeface="Arial"/>
                  <a:rtl val="0"/>
                </a:rPr>
                <a:t>Make the </a:t>
              </a:r>
            </a:p>
            <a:p>
              <a:pPr algn="ctr" defTabSz="914400"/>
              <a:r>
                <a:rPr lang="en-US" sz="2200" b="1" kern="0">
                  <a:solidFill>
                    <a:srgbClr val="FFFFFF"/>
                  </a:solidFill>
                  <a:latin typeface="Arial"/>
                  <a:ea typeface="Arial"/>
                  <a:cs typeface="Arial"/>
                  <a:sym typeface="Arial"/>
                  <a:rtl val="0"/>
                </a:rPr>
                <a:t>BIPSA </a:t>
              </a:r>
            </a:p>
            <a:p>
              <a:pPr algn="ctr" defTabSz="914400"/>
              <a:r>
                <a:rPr lang="en-US" sz="2200" b="1" kern="0">
                  <a:solidFill>
                    <a:srgbClr val="FFFFFF"/>
                  </a:solidFill>
                  <a:latin typeface="Arial"/>
                  <a:ea typeface="Arial"/>
                  <a:cs typeface="Arial"/>
                  <a:sym typeface="Arial"/>
                  <a:rtl val="0"/>
                </a:rPr>
                <a:t> match!</a:t>
              </a:r>
            </a:p>
          </p:txBody>
        </p:sp>
      </p:grpSp>
      <p:grpSp>
        <p:nvGrpSpPr>
          <p:cNvPr id="15" name="Shape 391"/>
          <p:cNvGrpSpPr/>
          <p:nvPr/>
        </p:nvGrpSpPr>
        <p:grpSpPr>
          <a:xfrm>
            <a:off x="5460893" y="3568692"/>
            <a:ext cx="3276600" cy="3190499"/>
            <a:chOff x="5460893" y="3568692"/>
            <a:chExt cx="3276600" cy="3190499"/>
          </a:xfrm>
        </p:grpSpPr>
        <p:sp>
          <p:nvSpPr>
            <p:cNvPr id="16" name="Shape 392"/>
            <p:cNvSpPr/>
            <p:nvPr/>
          </p:nvSpPr>
          <p:spPr>
            <a:xfrm rot="1986967">
              <a:off x="5857378" y="4069243"/>
              <a:ext cx="2483628" cy="2189397"/>
            </a:xfrm>
            <a:prstGeom prst="star8">
              <a:avLst>
                <a:gd name="adj" fmla="val 32616"/>
              </a:avLst>
            </a:prstGeom>
            <a:solidFill>
              <a:srgbClr val="3D85C6"/>
            </a:solidFill>
            <a:ln w="19050" cap="flat">
              <a:solidFill>
                <a:srgbClr val="3D85C6"/>
              </a:solidFill>
              <a:prstDash val="solid"/>
              <a:round/>
              <a:headEnd type="none" w="med" len="med"/>
              <a:tailEnd type="none" w="med" len="med"/>
            </a:ln>
          </p:spPr>
          <p:txBody>
            <a:bodyPr lIns="91425" tIns="91425" rIns="91425" bIns="91425" anchor="ctr" anchorCtr="0">
              <a:noAutofit/>
            </a:bodyPr>
            <a:lstStyle/>
            <a:p>
              <a:pPr defTabSz="914400"/>
              <a:endParaRPr sz="1400" kern="0">
                <a:solidFill>
                  <a:srgbClr val="000000"/>
                </a:solidFill>
                <a:latin typeface="Arial"/>
                <a:ea typeface="Arial"/>
                <a:cs typeface="Arial"/>
                <a:sym typeface="Arial"/>
                <a:rtl val="0"/>
              </a:endParaRPr>
            </a:p>
          </p:txBody>
        </p:sp>
        <p:sp>
          <p:nvSpPr>
            <p:cNvPr id="17" name="Shape 393"/>
            <p:cNvSpPr txBox="1"/>
            <p:nvPr/>
          </p:nvSpPr>
          <p:spPr>
            <a:xfrm rot="1984323">
              <a:off x="6155375" y="4658450"/>
              <a:ext cx="1943948" cy="1006924"/>
            </a:xfrm>
            <a:prstGeom prst="rect">
              <a:avLst/>
            </a:prstGeom>
            <a:noFill/>
            <a:ln>
              <a:noFill/>
            </a:ln>
          </p:spPr>
          <p:txBody>
            <a:bodyPr lIns="91425" tIns="91425" rIns="91425" bIns="91425" anchor="t" anchorCtr="0">
              <a:noAutofit/>
            </a:bodyPr>
            <a:lstStyle/>
            <a:p>
              <a:pPr algn="ctr" defTabSz="914400"/>
              <a:r>
                <a:rPr lang="en-US" sz="2000" b="1" kern="0" dirty="0">
                  <a:solidFill>
                    <a:srgbClr val="FFFFFF"/>
                  </a:solidFill>
                  <a:latin typeface="Arial"/>
                  <a:ea typeface="Arial"/>
                  <a:cs typeface="Arial"/>
                  <a:sym typeface="Arial"/>
                  <a:rtl val="0"/>
                </a:rPr>
                <a:t>Make the </a:t>
              </a:r>
            </a:p>
            <a:p>
              <a:pPr algn="ctr" defTabSz="914400"/>
              <a:r>
                <a:rPr lang="en-US" sz="2000" b="1" kern="0" dirty="0">
                  <a:solidFill>
                    <a:srgbClr val="FFFFFF"/>
                  </a:solidFill>
                  <a:latin typeface="Arial"/>
                  <a:ea typeface="Arial"/>
                  <a:cs typeface="Arial"/>
                  <a:sym typeface="Arial"/>
                  <a:rtl val="0"/>
                </a:rPr>
                <a:t>learning cycle match!</a:t>
              </a:r>
            </a:p>
          </p:txBody>
        </p:sp>
      </p:grpSp>
    </p:spTree>
    <p:extLst>
      <p:ext uri="{BB962C8B-B14F-4D97-AF65-F5344CB8AC3E}">
        <p14:creationId xmlns:p14="http://schemas.microsoft.com/office/powerpoint/2010/main" val="1342329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 name="TextBox 2"/>
          <p:cNvSpPr txBox="1"/>
          <p:nvPr/>
        </p:nvSpPr>
        <p:spPr>
          <a:xfrm>
            <a:off x="510936" y="175184"/>
            <a:ext cx="8335616" cy="646331"/>
          </a:xfrm>
          <a:prstGeom prst="rect">
            <a:avLst/>
          </a:prstGeom>
          <a:noFill/>
        </p:spPr>
        <p:txBody>
          <a:bodyPr wrap="square" rtlCol="0">
            <a:spAutoFit/>
          </a:bodyPr>
          <a:lstStyle/>
          <a:p>
            <a:r>
              <a:rPr lang="en-US" sz="3600" b="1" dirty="0" smtClean="0">
                <a:solidFill>
                  <a:srgbClr val="FFFFFF"/>
                </a:solidFill>
                <a:latin typeface="Calibri"/>
                <a:cs typeface="Calibri"/>
              </a:rPr>
              <a:t>The Standards: A Whole School Approach</a:t>
            </a:r>
            <a:endParaRPr lang="en-US" sz="3600" b="1" dirty="0">
              <a:solidFill>
                <a:srgbClr val="FFFFFF"/>
              </a:solidFill>
              <a:latin typeface="Calibri"/>
              <a:cs typeface="Calibri"/>
            </a:endParaRPr>
          </a:p>
        </p:txBody>
      </p:sp>
      <p:grpSp>
        <p:nvGrpSpPr>
          <p:cNvPr id="8" name="Group 7"/>
          <p:cNvGrpSpPr/>
          <p:nvPr/>
        </p:nvGrpSpPr>
        <p:grpSpPr>
          <a:xfrm>
            <a:off x="1007278" y="5664511"/>
            <a:ext cx="6992582" cy="1066053"/>
            <a:chOff x="1007278" y="5664511"/>
            <a:chExt cx="6992582" cy="1066053"/>
          </a:xfrm>
        </p:grpSpPr>
        <p:sp>
          <p:nvSpPr>
            <p:cNvPr id="7" name="Rectangle 6"/>
            <p:cNvSpPr/>
            <p:nvPr/>
          </p:nvSpPr>
          <p:spPr>
            <a:xfrm>
              <a:off x="1007278" y="5664511"/>
              <a:ext cx="6992582" cy="1066053"/>
            </a:xfrm>
            <a:prstGeom prst="rect">
              <a:avLst/>
            </a:prstGeom>
            <a:solidFill>
              <a:srgbClr val="EEECE1"/>
            </a:solidFill>
            <a:ln w="57150" cmpd="sng">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6" name="TextBox 5"/>
            <p:cNvSpPr txBox="1"/>
            <p:nvPr/>
          </p:nvSpPr>
          <p:spPr>
            <a:xfrm>
              <a:off x="1080268" y="5748184"/>
              <a:ext cx="6817402" cy="898707"/>
            </a:xfrm>
            <a:prstGeom prst="rect">
              <a:avLst/>
            </a:prstGeom>
            <a:noFill/>
          </p:spPr>
          <p:txBody>
            <a:bodyPr wrap="square" rtlCol="0">
              <a:spAutoFit/>
            </a:bodyPr>
            <a:lstStyle/>
            <a:p>
              <a:pPr>
                <a:lnSpc>
                  <a:spcPct val="110000"/>
                </a:lnSpc>
              </a:pPr>
              <a:r>
                <a:rPr lang="en-CA" sz="2400" b="1" dirty="0">
                  <a:solidFill>
                    <a:srgbClr val="376092"/>
                  </a:solidFill>
                  <a:latin typeface="Calibri"/>
                  <a:cs typeface="Calibri"/>
                </a:rPr>
                <a:t>Everyone is a learner; everyone is a teacher working collaboratively toward excellence. </a:t>
              </a:r>
              <a:endParaRPr lang="en-US" sz="2400" b="1" dirty="0">
                <a:solidFill>
                  <a:srgbClr val="376092"/>
                </a:solidFill>
                <a:latin typeface="Calibri"/>
                <a:cs typeface="Calibri"/>
              </a:endParaRPr>
            </a:p>
          </p:txBody>
        </p:sp>
      </p:grpSp>
      <p:graphicFrame>
        <p:nvGraphicFramePr>
          <p:cNvPr id="5" name="Diagram 4"/>
          <p:cNvGraphicFramePr/>
          <p:nvPr>
            <p:extLst>
              <p:ext uri="{D42A27DB-BD31-4B8C-83A1-F6EECF244321}">
                <p14:modId xmlns:p14="http://schemas.microsoft.com/office/powerpoint/2010/main" val="2000677490"/>
              </p:ext>
            </p:extLst>
          </p:nvPr>
        </p:nvGraphicFramePr>
        <p:xfrm>
          <a:off x="145979" y="894510"/>
          <a:ext cx="8738596" cy="4895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8289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rning-commons-graphic.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4213" y="109760"/>
            <a:ext cx="6845024" cy="6726681"/>
          </a:xfrm>
          <a:prstGeom prst="rect">
            <a:avLst/>
          </a:prstGeom>
        </p:spPr>
      </p:pic>
      <p:pic>
        <p:nvPicPr>
          <p:cNvPr id="5" name="Picture 4" descr="T4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91681">
            <a:off x="757140" y="314084"/>
            <a:ext cx="1748529" cy="2268660"/>
          </a:xfrm>
          <a:prstGeom prst="rect">
            <a:avLst/>
          </a:prstGeom>
          <a:ln>
            <a:solidFill>
              <a:srgbClr val="DC0019"/>
            </a:solidFill>
          </a:ln>
        </p:spPr>
      </p:pic>
    </p:spTree>
    <p:extLst>
      <p:ext uri="{BB962C8B-B14F-4D97-AF65-F5344CB8AC3E}">
        <p14:creationId xmlns:p14="http://schemas.microsoft.com/office/powerpoint/2010/main" val="2762511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nowledgeCreat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1173" y="94080"/>
            <a:ext cx="7937500" cy="6692900"/>
          </a:xfrm>
          <a:prstGeom prst="rect">
            <a:avLst/>
          </a:prstGeom>
        </p:spPr>
      </p:pic>
      <p:pic>
        <p:nvPicPr>
          <p:cNvPr id="3" name="Picture 2" descr="T4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91681">
            <a:off x="495553" y="308214"/>
            <a:ext cx="1792781" cy="2326075"/>
          </a:xfrm>
          <a:prstGeom prst="rect">
            <a:avLst/>
          </a:prstGeom>
          <a:ln>
            <a:solidFill>
              <a:srgbClr val="DC0019"/>
            </a:solidFill>
          </a:ln>
        </p:spPr>
      </p:pic>
    </p:spTree>
    <p:extLst>
      <p:ext uri="{BB962C8B-B14F-4D97-AF65-F5344CB8AC3E}">
        <p14:creationId xmlns:p14="http://schemas.microsoft.com/office/powerpoint/2010/main" val="3341204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4Lcov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3301" y="2045208"/>
            <a:ext cx="3247265" cy="4213223"/>
          </a:xfrm>
          <a:prstGeom prst="rect">
            <a:avLst/>
          </a:prstGeom>
          <a:ln>
            <a:solidFill>
              <a:srgbClr val="DC0019"/>
            </a:solidFill>
          </a:ln>
        </p:spPr>
      </p:pic>
      <p:grpSp>
        <p:nvGrpSpPr>
          <p:cNvPr id="5" name="Group 4"/>
          <p:cNvGrpSpPr/>
          <p:nvPr/>
        </p:nvGrpSpPr>
        <p:grpSpPr>
          <a:xfrm>
            <a:off x="241160" y="533117"/>
            <a:ext cx="4983985" cy="2712624"/>
            <a:chOff x="241160" y="533117"/>
            <a:chExt cx="4983985" cy="2712624"/>
          </a:xfrm>
        </p:grpSpPr>
        <p:sp>
          <p:nvSpPr>
            <p:cNvPr id="4" name="Oval Callout 3"/>
            <p:cNvSpPr/>
            <p:nvPr/>
          </p:nvSpPr>
          <p:spPr>
            <a:xfrm>
              <a:off x="241160" y="533117"/>
              <a:ext cx="4962141" cy="2712624"/>
            </a:xfrm>
            <a:prstGeom prst="wedgeEllipseCallout">
              <a:avLst>
                <a:gd name="adj1" fmla="val 55471"/>
                <a:gd name="adj2" fmla="val 75892"/>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TextBox 2"/>
            <p:cNvSpPr txBox="1"/>
            <p:nvPr/>
          </p:nvSpPr>
          <p:spPr>
            <a:xfrm>
              <a:off x="295480" y="929226"/>
              <a:ext cx="4929665" cy="1754327"/>
            </a:xfrm>
            <a:prstGeom prst="rect">
              <a:avLst/>
            </a:prstGeom>
            <a:noFill/>
          </p:spPr>
          <p:txBody>
            <a:bodyPr wrap="square" rtlCol="0">
              <a:spAutoFit/>
            </a:bodyPr>
            <a:lstStyle/>
            <a:p>
              <a:pPr algn="ctr"/>
              <a:r>
                <a:rPr lang="en-US" sz="3600" b="1" dirty="0">
                  <a:solidFill>
                    <a:prstClr val="white"/>
                  </a:solidFill>
                  <a:latin typeface="Calibri"/>
                </a:rPr>
                <a:t>   Yes, but how do </a:t>
              </a:r>
            </a:p>
            <a:p>
              <a:pPr algn="ctr"/>
              <a:r>
                <a:rPr lang="en-US" sz="3600" b="1" dirty="0">
                  <a:solidFill>
                    <a:prstClr val="white"/>
                  </a:solidFill>
                  <a:latin typeface="Calibri"/>
                </a:rPr>
                <a:t>we measure our success with these ideas?</a:t>
              </a:r>
            </a:p>
          </p:txBody>
        </p:sp>
      </p:grpSp>
    </p:spTree>
    <p:extLst>
      <p:ext uri="{BB962C8B-B14F-4D97-AF65-F5344CB8AC3E}">
        <p14:creationId xmlns:p14="http://schemas.microsoft.com/office/powerpoint/2010/main" val="1408554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1606" y="5527966"/>
            <a:ext cx="3213145" cy="954107"/>
          </a:xfrm>
          <a:prstGeom prst="rect">
            <a:avLst/>
          </a:prstGeom>
          <a:noFill/>
        </p:spPr>
        <p:txBody>
          <a:bodyPr wrap="square" rtlCol="0">
            <a:spAutoFit/>
          </a:bodyPr>
          <a:lstStyle/>
          <a:p>
            <a:pPr algn="ctr"/>
            <a:r>
              <a:rPr lang="en-US" sz="2800" b="1" dirty="0">
                <a:solidFill>
                  <a:srgbClr val="DC0019"/>
                </a:solidFill>
                <a:latin typeface="Calibri"/>
              </a:rPr>
              <a:t>Measuring Impact on Learning</a:t>
            </a:r>
          </a:p>
        </p:txBody>
      </p:sp>
      <p:grpSp>
        <p:nvGrpSpPr>
          <p:cNvPr id="13" name="Group 12"/>
          <p:cNvGrpSpPr/>
          <p:nvPr/>
        </p:nvGrpSpPr>
        <p:grpSpPr>
          <a:xfrm>
            <a:off x="380963" y="1130175"/>
            <a:ext cx="2257585" cy="3384411"/>
            <a:chOff x="658460" y="2276036"/>
            <a:chExt cx="2257585" cy="3384411"/>
          </a:xfrm>
        </p:grpSpPr>
        <p:pic>
          <p:nvPicPr>
            <p:cNvPr id="3" name="Picture 2" descr="AILcov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3248" y="2276036"/>
              <a:ext cx="1765300" cy="27432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58460" y="5137227"/>
              <a:ext cx="2257585" cy="523220"/>
            </a:xfrm>
            <a:prstGeom prst="rect">
              <a:avLst/>
            </a:prstGeom>
            <a:noFill/>
          </p:spPr>
          <p:txBody>
            <a:bodyPr wrap="square" rtlCol="0">
              <a:spAutoFit/>
            </a:bodyPr>
            <a:lstStyle/>
            <a:p>
              <a:r>
                <a:rPr lang="en-US" sz="1400" dirty="0">
                  <a:solidFill>
                    <a:prstClr val="black"/>
                  </a:solidFill>
                  <a:latin typeface="Calibri"/>
                </a:rPr>
                <a:t>Canadian Library Association</a:t>
              </a:r>
            </a:p>
            <a:p>
              <a:pPr algn="ctr"/>
              <a:r>
                <a:rPr lang="en-US" sz="1400" dirty="0">
                  <a:solidFill>
                    <a:prstClr val="black"/>
                  </a:solidFill>
                  <a:latin typeface="Calibri"/>
                </a:rPr>
                <a:t>(ATSL &amp; CSLA) 2003</a:t>
              </a:r>
            </a:p>
          </p:txBody>
        </p:sp>
      </p:grpSp>
      <p:grpSp>
        <p:nvGrpSpPr>
          <p:cNvPr id="15" name="Group 14"/>
          <p:cNvGrpSpPr/>
          <p:nvPr/>
        </p:nvGrpSpPr>
        <p:grpSpPr>
          <a:xfrm>
            <a:off x="5110918" y="324346"/>
            <a:ext cx="3633833" cy="4985502"/>
            <a:chOff x="4828720" y="528186"/>
            <a:chExt cx="3633833" cy="4985502"/>
          </a:xfrm>
        </p:grpSpPr>
        <p:pic>
          <p:nvPicPr>
            <p:cNvPr id="6" name="Picture 5" descr="L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8720" y="528186"/>
              <a:ext cx="3633833" cy="452683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314279" y="5205911"/>
              <a:ext cx="2728366" cy="307777"/>
            </a:xfrm>
            <a:prstGeom prst="rect">
              <a:avLst/>
            </a:prstGeom>
            <a:noFill/>
          </p:spPr>
          <p:txBody>
            <a:bodyPr wrap="square" rtlCol="0">
              <a:spAutoFit/>
            </a:bodyPr>
            <a:lstStyle/>
            <a:p>
              <a:r>
                <a:rPr lang="en-US" sz="1400" dirty="0">
                  <a:solidFill>
                    <a:prstClr val="black"/>
                  </a:solidFill>
                  <a:latin typeface="Calibri"/>
                </a:rPr>
                <a:t>Canadian Library Association 2014</a:t>
              </a:r>
            </a:p>
          </p:txBody>
        </p:sp>
      </p:grpSp>
      <p:sp>
        <p:nvSpPr>
          <p:cNvPr id="9" name="TextBox 8"/>
          <p:cNvSpPr txBox="1"/>
          <p:nvPr/>
        </p:nvSpPr>
        <p:spPr>
          <a:xfrm>
            <a:off x="495689" y="5527966"/>
            <a:ext cx="2142859" cy="954107"/>
          </a:xfrm>
          <a:prstGeom prst="rect">
            <a:avLst/>
          </a:prstGeom>
          <a:noFill/>
        </p:spPr>
        <p:txBody>
          <a:bodyPr wrap="square" rtlCol="0">
            <a:spAutoFit/>
          </a:bodyPr>
          <a:lstStyle/>
          <a:p>
            <a:pPr algn="ctr"/>
            <a:r>
              <a:rPr lang="en-US" sz="2800" b="1" dirty="0">
                <a:solidFill>
                  <a:srgbClr val="006666"/>
                </a:solidFill>
                <a:latin typeface="Calibri"/>
              </a:rPr>
              <a:t>Measuring Outputs </a:t>
            </a:r>
          </a:p>
        </p:txBody>
      </p:sp>
      <p:sp>
        <p:nvSpPr>
          <p:cNvPr id="10" name="Right Arrow 9"/>
          <p:cNvSpPr/>
          <p:nvPr/>
        </p:nvSpPr>
        <p:spPr>
          <a:xfrm>
            <a:off x="2806301" y="5516122"/>
            <a:ext cx="2472369" cy="977794"/>
          </a:xfrm>
          <a:prstGeom prst="rightArrow">
            <a:avLst/>
          </a:prstGeom>
          <a:solidFill>
            <a:srgbClr val="DC0019"/>
          </a:solidFill>
          <a:ln>
            <a:solidFill>
              <a:srgbClr val="DC00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1" name="Right Arrow 10"/>
          <p:cNvSpPr/>
          <p:nvPr/>
        </p:nvSpPr>
        <p:spPr>
          <a:xfrm>
            <a:off x="2806301" y="1897266"/>
            <a:ext cx="2022419" cy="925115"/>
          </a:xfrm>
          <a:prstGeom prst="rightArrow">
            <a:avLst/>
          </a:prstGeom>
          <a:solidFill>
            <a:srgbClr val="DC0019"/>
          </a:solidFill>
          <a:ln>
            <a:solidFill>
              <a:srgbClr val="DC00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2003355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1126" y="6100066"/>
            <a:ext cx="7437566" cy="553998"/>
          </a:xfrm>
          <a:prstGeom prst="rect">
            <a:avLst/>
          </a:prstGeom>
          <a:noFill/>
        </p:spPr>
        <p:txBody>
          <a:bodyPr wrap="none" rtlCol="0">
            <a:spAutoFit/>
          </a:bodyPr>
          <a:lstStyle/>
          <a:p>
            <a:r>
              <a:rPr lang="en-US" sz="1600" dirty="0">
                <a:solidFill>
                  <a:prstClr val="black"/>
                </a:solidFill>
                <a:latin typeface="Calibri"/>
              </a:rPr>
              <a:t>Oberg (2014): Relentlessly Focused on Learning: The Role of Evaluation </a:t>
            </a:r>
            <a:endParaRPr lang="en-US" sz="1600" dirty="0">
              <a:solidFill>
                <a:prstClr val="black"/>
              </a:solidFill>
              <a:latin typeface="Calibri"/>
              <a:hlinkClick r:id="rId2"/>
            </a:endParaRPr>
          </a:p>
          <a:p>
            <a:r>
              <a:rPr lang="en-US" sz="1400" dirty="0">
                <a:solidFill>
                  <a:prstClr val="black"/>
                </a:solidFill>
                <a:latin typeface="Calibri"/>
                <a:hlinkClick r:id="rId2"/>
              </a:rPr>
              <a:t>https://sites.google.com/site/treasuremountaincanada3/advancing-the-learning-community/oberg</a:t>
            </a:r>
            <a:r>
              <a:rPr lang="en-US" sz="1400" dirty="0">
                <a:solidFill>
                  <a:prstClr val="black"/>
                </a:solidFill>
                <a:latin typeface="Calibri"/>
              </a:rPr>
              <a:t> </a:t>
            </a:r>
          </a:p>
        </p:txBody>
      </p:sp>
      <p:grpSp>
        <p:nvGrpSpPr>
          <p:cNvPr id="3" name="Group 2"/>
          <p:cNvGrpSpPr/>
          <p:nvPr/>
        </p:nvGrpSpPr>
        <p:grpSpPr>
          <a:xfrm>
            <a:off x="203810" y="2658019"/>
            <a:ext cx="2226229" cy="3332254"/>
            <a:chOff x="203810" y="2658019"/>
            <a:chExt cx="2226229" cy="3332254"/>
          </a:xfrm>
        </p:grpSpPr>
        <p:sp>
          <p:nvSpPr>
            <p:cNvPr id="2" name="TextBox 1"/>
            <p:cNvSpPr txBox="1"/>
            <p:nvPr/>
          </p:nvSpPr>
          <p:spPr>
            <a:xfrm>
              <a:off x="505818" y="5590163"/>
              <a:ext cx="1513656" cy="400110"/>
            </a:xfrm>
            <a:prstGeom prst="rect">
              <a:avLst/>
            </a:prstGeom>
            <a:noFill/>
          </p:spPr>
          <p:txBody>
            <a:bodyPr wrap="none" rtlCol="0">
              <a:spAutoFit/>
            </a:bodyPr>
            <a:lstStyle/>
            <a:p>
              <a:r>
                <a:rPr lang="en-US" sz="2000" b="1" dirty="0">
                  <a:solidFill>
                    <a:srgbClr val="3399CC"/>
                  </a:solidFill>
                  <a:latin typeface="Calibri"/>
                </a:rPr>
                <a:t>Diane Oberg</a:t>
              </a:r>
            </a:p>
          </p:txBody>
        </p:sp>
        <p:pic>
          <p:nvPicPr>
            <p:cNvPr id="5" name="Picture 4" descr="Oberg.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3810" y="2658019"/>
              <a:ext cx="2226229" cy="2932144"/>
            </a:xfrm>
            <a:prstGeom prst="rect">
              <a:avLst/>
            </a:prstGeom>
          </p:spPr>
        </p:pic>
      </p:grpSp>
      <p:grpSp>
        <p:nvGrpSpPr>
          <p:cNvPr id="9" name="Group 8"/>
          <p:cNvGrpSpPr/>
          <p:nvPr/>
        </p:nvGrpSpPr>
        <p:grpSpPr>
          <a:xfrm>
            <a:off x="3496120" y="470397"/>
            <a:ext cx="5001176" cy="3622059"/>
            <a:chOff x="3496120" y="470397"/>
            <a:chExt cx="5001176" cy="3622059"/>
          </a:xfrm>
        </p:grpSpPr>
        <p:sp>
          <p:nvSpPr>
            <p:cNvPr id="7" name="Oval Callout 6"/>
            <p:cNvSpPr/>
            <p:nvPr/>
          </p:nvSpPr>
          <p:spPr>
            <a:xfrm>
              <a:off x="3496120" y="470397"/>
              <a:ext cx="5001176" cy="3622059"/>
            </a:xfrm>
            <a:prstGeom prst="wedgeEllipseCallout">
              <a:avLst>
                <a:gd name="adj1" fmla="val -68550"/>
                <a:gd name="adj2" fmla="val 46006"/>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4123227" y="925115"/>
              <a:ext cx="3919417" cy="2930033"/>
            </a:xfrm>
            <a:prstGeom prst="rect">
              <a:avLst/>
            </a:prstGeom>
            <a:noFill/>
          </p:spPr>
          <p:txBody>
            <a:bodyPr wrap="square" rtlCol="0">
              <a:spAutoFit/>
            </a:bodyPr>
            <a:lstStyle/>
            <a:p>
              <a:pPr algn="ctr">
                <a:lnSpc>
                  <a:spcPct val="110000"/>
                </a:lnSpc>
              </a:pPr>
              <a:r>
                <a:rPr lang="en-US" sz="2400" b="1" dirty="0">
                  <a:solidFill>
                    <a:prstClr val="white"/>
                  </a:solidFill>
                  <a:latin typeface="Calibri"/>
                </a:rPr>
                <a:t>Evaluation provides the </a:t>
              </a:r>
            </a:p>
            <a:p>
              <a:pPr algn="ctr">
                <a:lnSpc>
                  <a:spcPct val="110000"/>
                </a:lnSpc>
              </a:pPr>
              <a:r>
                <a:rPr lang="en-US" sz="2400" b="1" dirty="0">
                  <a:solidFill>
                    <a:prstClr val="white"/>
                  </a:solidFill>
                  <a:latin typeface="Calibri"/>
                </a:rPr>
                <a:t>data needed to ensure that the school library program and, in particular, the teacher-librarian are indeed relentlessly focused on learning. </a:t>
              </a:r>
            </a:p>
          </p:txBody>
        </p:sp>
      </p:grpSp>
    </p:spTree>
    <p:extLst>
      <p:ext uri="{BB962C8B-B14F-4D97-AF65-F5344CB8AC3E}">
        <p14:creationId xmlns:p14="http://schemas.microsoft.com/office/powerpoint/2010/main" val="1705280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L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2994" y="407678"/>
            <a:ext cx="4689006" cy="6068125"/>
          </a:xfrm>
          <a:prstGeom prst="rect">
            <a:avLst/>
          </a:prstGeom>
          <a:ln>
            <a:noFill/>
          </a:ln>
          <a:effectLst>
            <a:outerShdw blurRad="292100" dist="139700" dir="2700000" algn="tl" rotWithShape="0">
              <a:srgbClr val="333333">
                <a:alpha val="65000"/>
              </a:srgbClr>
            </a:outerShdw>
          </a:effectLst>
        </p:spPr>
      </p:pic>
      <p:pic>
        <p:nvPicPr>
          <p:cNvPr id="4" name="Picture 3" descr="LS00329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9126" y="1215011"/>
            <a:ext cx="3130951" cy="5452539"/>
          </a:xfrm>
          <a:prstGeom prst="rect">
            <a:avLst/>
          </a:prstGeom>
        </p:spPr>
      </p:pic>
      <p:pic>
        <p:nvPicPr>
          <p:cNvPr id="5" name="Picture 4" descr="LS003294.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2998232" cy="5221410"/>
          </a:xfrm>
          <a:prstGeom prst="rect">
            <a:avLst/>
          </a:prstGeom>
        </p:spPr>
      </p:pic>
    </p:spTree>
    <p:extLst>
      <p:ext uri="{BB962C8B-B14F-4D97-AF65-F5344CB8AC3E}">
        <p14:creationId xmlns:p14="http://schemas.microsoft.com/office/powerpoint/2010/main" val="239466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9" name="Shape 269"/>
          <p:cNvSpPr txBox="1"/>
          <p:nvPr/>
        </p:nvSpPr>
        <p:spPr>
          <a:xfrm>
            <a:off x="292101" y="1544224"/>
            <a:ext cx="8620399" cy="894175"/>
          </a:xfrm>
          <a:prstGeom prst="rect">
            <a:avLst/>
          </a:prstGeom>
          <a:noFill/>
          <a:ln>
            <a:noFill/>
          </a:ln>
        </p:spPr>
        <p:txBody>
          <a:bodyPr lIns="91425" tIns="45700" rIns="91425" bIns="45700" anchor="t" anchorCtr="0">
            <a:noAutofit/>
          </a:bodyPr>
          <a:lstStyle/>
          <a:p>
            <a:pPr algn="ctr" defTabSz="914400">
              <a:lnSpc>
                <a:spcPct val="120000"/>
              </a:lnSpc>
              <a:buSzPct val="25000"/>
            </a:pPr>
            <a:r>
              <a:rPr lang="en-US" sz="2800" b="1" kern="0" dirty="0">
                <a:solidFill>
                  <a:srgbClr val="DC0019"/>
                </a:solidFill>
                <a:latin typeface="Calibri"/>
                <a:ea typeface="Calibri"/>
                <a:cs typeface="Calibri"/>
                <a:sym typeface="Calibri"/>
              </a:rPr>
              <a:t>LEADING LEARNING FRAMEWORK</a:t>
            </a:r>
          </a:p>
          <a:p>
            <a:pPr algn="ctr" defTabSz="914400">
              <a:lnSpc>
                <a:spcPct val="120000"/>
              </a:lnSpc>
              <a:buSzPct val="25000"/>
            </a:pPr>
            <a:r>
              <a:rPr lang="en-US" sz="2000" b="1" kern="0" dirty="0">
                <a:solidFill>
                  <a:srgbClr val="000000"/>
                </a:solidFill>
                <a:latin typeface="Calibri"/>
                <a:ea typeface="Calibri"/>
                <a:cs typeface="Calibri"/>
                <a:sym typeface="Calibri"/>
              </a:rPr>
              <a:t>Standards, Themes and Growth Indicators for School</a:t>
            </a:r>
            <a:r>
              <a:rPr lang="en-US" sz="1600" kern="0" dirty="0">
                <a:solidFill>
                  <a:srgbClr val="000000"/>
                </a:solidFill>
                <a:latin typeface="Arial"/>
                <a:ea typeface="Arial"/>
                <a:cs typeface="Arial"/>
                <a:sym typeface="Arial"/>
              </a:rPr>
              <a:t> </a:t>
            </a:r>
            <a:r>
              <a:rPr lang="en-US" sz="2000" b="1" kern="0" dirty="0">
                <a:solidFill>
                  <a:srgbClr val="000000"/>
                </a:solidFill>
                <a:latin typeface="Calibri"/>
                <a:ea typeface="Calibri"/>
                <a:cs typeface="Calibri"/>
                <a:sym typeface="Calibri"/>
              </a:rPr>
              <a:t>Library Learning Commons</a:t>
            </a:r>
          </a:p>
          <a:p>
            <a:pPr defTabSz="914400"/>
            <a:endParaRPr kern="0" dirty="0">
              <a:solidFill>
                <a:srgbClr val="000000"/>
              </a:solidFill>
              <a:latin typeface="Calibri"/>
              <a:ea typeface="Calibri"/>
              <a:cs typeface="Calibri"/>
              <a:sym typeface="Calibri"/>
            </a:endParaRPr>
          </a:p>
        </p:txBody>
      </p:sp>
      <p:sp>
        <p:nvSpPr>
          <p:cNvPr id="5" name="Rectangle 4"/>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7" name="TextBox 6"/>
          <p:cNvSpPr txBox="1"/>
          <p:nvPr/>
        </p:nvSpPr>
        <p:spPr>
          <a:xfrm>
            <a:off x="817630" y="204386"/>
            <a:ext cx="7547178" cy="646331"/>
          </a:xfrm>
          <a:prstGeom prst="rect">
            <a:avLst/>
          </a:prstGeom>
          <a:noFill/>
        </p:spPr>
        <p:txBody>
          <a:bodyPr wrap="square" rtlCol="0">
            <a:spAutoFit/>
          </a:bodyPr>
          <a:lstStyle/>
          <a:p>
            <a:r>
              <a:rPr lang="en-US" sz="3600" b="1" dirty="0" smtClean="0">
                <a:solidFill>
                  <a:srgbClr val="FFFFFF"/>
                </a:solidFill>
                <a:latin typeface="Calibri"/>
                <a:cs typeface="Calibri"/>
              </a:rPr>
              <a:t>Standards as a Framework for Growth</a:t>
            </a:r>
            <a:endParaRPr lang="en-US" sz="3600" b="1" dirty="0">
              <a:solidFill>
                <a:srgbClr val="FFFFFF"/>
              </a:solidFill>
              <a:latin typeface="Calibri"/>
              <a:cs typeface="Calibri"/>
            </a:endParaRPr>
          </a:p>
        </p:txBody>
      </p:sp>
      <p:pic>
        <p:nvPicPr>
          <p:cNvPr id="2" name="Picture 1" descr="FiveStandard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945219"/>
            <a:ext cx="9144000" cy="39127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302</TotalTime>
  <Words>635</Words>
  <Application>Microsoft Macintosh PowerPoint</Application>
  <PresentationFormat>On-screen Show (4:3)</PresentationFormat>
  <Paragraphs>109</Paragraphs>
  <Slides>21</Slides>
  <Notes>8</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1_Office Theme</vt:lpstr>
      <vt:lpstr>3_Office Theme</vt:lpstr>
      <vt:lpstr>5_Office Theme</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Brooks Kirkland</dc:creator>
  <cp:lastModifiedBy>Anita Brooks Kirkland</cp:lastModifiedBy>
  <cp:revision>27</cp:revision>
  <dcterms:created xsi:type="dcterms:W3CDTF">2014-10-12T19:34:22Z</dcterms:created>
  <dcterms:modified xsi:type="dcterms:W3CDTF">2015-11-03T02:21:44Z</dcterms:modified>
</cp:coreProperties>
</file>