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58" r:id="rId3"/>
    <p:sldId id="257" r:id="rId4"/>
    <p:sldId id="260" r:id="rId5"/>
    <p:sldId id="259"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93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C10EE9-7E61-B24E-A7ED-15974957FA99}" type="datetimeFigureOut">
              <a:rPr lang="en-US" smtClean="0"/>
              <a:pPr/>
              <a:t>15-11-02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0C4FFD-91D1-7C4E-9295-D34DFC6AA7DB}" type="slidenum">
              <a:rPr lang="en-US" smtClean="0"/>
              <a:pPr/>
              <a:t>‹#›</a:t>
            </a:fld>
            <a:endParaRPr lang="en-US"/>
          </a:p>
        </p:txBody>
      </p:sp>
    </p:spTree>
    <p:extLst>
      <p:ext uri="{BB962C8B-B14F-4D97-AF65-F5344CB8AC3E}">
        <p14:creationId xmlns:p14="http://schemas.microsoft.com/office/powerpoint/2010/main" val="18576597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just a very</a:t>
            </a:r>
            <a:r>
              <a:rPr lang="en-US" baseline="0" dirty="0" smtClean="0"/>
              <a:t> few indicators of growth and fixed </a:t>
            </a:r>
            <a:r>
              <a:rPr lang="en-US" baseline="0" dirty="0" err="1" smtClean="0"/>
              <a:t>mindests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20C4FFD-91D1-7C4E-9295-D34DFC6AA7D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 about how</a:t>
            </a:r>
            <a:r>
              <a:rPr lang="en-US" baseline="0" dirty="0" smtClean="0"/>
              <a:t> students come to believe certain things about themselves.  </a:t>
            </a:r>
            <a:r>
              <a:rPr lang="en-US" baseline="0" dirty="0" err="1" smtClean="0"/>
              <a:t>Dweck</a:t>
            </a:r>
            <a:r>
              <a:rPr lang="en-US" baseline="0" dirty="0" smtClean="0"/>
              <a:t> posits that praise plays a large role in the development of mindsets.  She found in a large study that students who think they are smart, actually fake fewer risks out of fear of failure.  They have a lot to lose in terms of status, after all.  Students who believed they could improve or succeed based on effort were actually more willing to take risks and enjoyed challenges much more that those who believed their success was based on being smart.</a:t>
            </a:r>
            <a:endParaRPr lang="en-US" dirty="0"/>
          </a:p>
        </p:txBody>
      </p:sp>
      <p:sp>
        <p:nvSpPr>
          <p:cNvPr id="4" name="Slide Number Placeholder 3"/>
          <p:cNvSpPr>
            <a:spLocks noGrp="1"/>
          </p:cNvSpPr>
          <p:nvPr>
            <p:ph type="sldNum" sz="quarter" idx="10"/>
          </p:nvPr>
        </p:nvSpPr>
        <p:spPr/>
        <p:txBody>
          <a:bodyPr/>
          <a:lstStyle/>
          <a:p>
            <a:fld id="{920C4FFD-91D1-7C4E-9295-D34DFC6AA7DB}"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p:txBody>
          <a:bodyPr/>
          <a:lstStyle/>
          <a:p>
            <a:fld id="{B5B2CC77-FA62-9D44-9767-A6C5192047B4}" type="datetimeFigureOut">
              <a:rPr lang="en-US" smtClean="0"/>
              <a:pPr/>
              <a:t>15-11-02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5B2CC77-FA62-9D44-9767-A6C5192047B4}" type="datetimeFigureOut">
              <a:rPr lang="en-US" smtClean="0"/>
              <a:pPr/>
              <a:t>15-11-02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5F82F8-6AD9-3D4E-90FE-8B70A1854DE9}"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Click icon to add picture</a:t>
            </a: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10"/>
          </p:nvPr>
        </p:nvSpPr>
        <p:spPr/>
        <p:txBody>
          <a:bodyPr/>
          <a:lstStyle/>
          <a:p>
            <a:fld id="{B5B2CC77-FA62-9D44-9767-A6C5192047B4}" type="datetimeFigureOut">
              <a:rPr lang="en-US" smtClean="0"/>
              <a:pPr/>
              <a:t>15-11-02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10"/>
          </p:nvPr>
        </p:nvSpPr>
        <p:spPr/>
        <p:txBody>
          <a:bodyPr/>
          <a:lstStyle/>
          <a:p>
            <a:fld id="{B5B2CC77-FA62-9D44-9767-A6C5192047B4}" type="datetimeFigureOut">
              <a:rPr lang="en-US" smtClean="0"/>
              <a:pPr/>
              <a:t>15-11-02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10"/>
          </p:nvPr>
        </p:nvSpPr>
        <p:spPr/>
        <p:txBody>
          <a:bodyPr/>
          <a:lstStyle/>
          <a:p>
            <a:fld id="{B5B2CC77-FA62-9D44-9767-A6C5192047B4}" type="datetimeFigureOut">
              <a:rPr lang="en-US" smtClean="0"/>
              <a:pPr/>
              <a:t>15-11-02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p:txBody>
          <a:bodyPr/>
          <a:lstStyle/>
          <a:p>
            <a:fld id="{B5B2CC77-FA62-9D44-9767-A6C5192047B4}" type="datetimeFigureOut">
              <a:rPr lang="en-US" smtClean="0"/>
              <a:pPr/>
              <a:t>15-11-02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F82F8-6AD9-3D4E-90FE-8B70A1854DE9}"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Click icon to add picture</a:t>
            </a: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5B2CC77-FA62-9D44-9767-A6C5192047B4}" type="datetimeFigureOut">
              <a:rPr lang="en-US" smtClean="0"/>
              <a:pPr/>
              <a:t>15-11-02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5" name="Date Placeholder 4"/>
          <p:cNvSpPr>
            <a:spLocks noGrp="1"/>
          </p:cNvSpPr>
          <p:nvPr>
            <p:ph type="dt" sz="half" idx="10"/>
          </p:nvPr>
        </p:nvSpPr>
        <p:spPr/>
        <p:txBody>
          <a:bodyPr/>
          <a:lstStyle/>
          <a:p>
            <a:fld id="{B5B2CC77-FA62-9D44-9767-A6C5192047B4}" type="datetimeFigureOut">
              <a:rPr lang="en-US" smtClean="0"/>
              <a:pPr/>
              <a:t>15-11-02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7" name="Date Placeholder 6"/>
          <p:cNvSpPr>
            <a:spLocks noGrp="1"/>
          </p:cNvSpPr>
          <p:nvPr>
            <p:ph type="dt" sz="half" idx="10"/>
          </p:nvPr>
        </p:nvSpPr>
        <p:spPr/>
        <p:txBody>
          <a:bodyPr/>
          <a:lstStyle/>
          <a:p>
            <a:fld id="{B5B2CC77-FA62-9D44-9767-A6C5192047B4}" type="datetimeFigureOut">
              <a:rPr lang="en-US" smtClean="0"/>
              <a:pPr/>
              <a:t>15-11-02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5B2CC77-FA62-9D44-9767-A6C5192047B4}" type="datetimeFigureOut">
              <a:rPr lang="en-US" smtClean="0"/>
              <a:pPr/>
              <a:t>15-11-02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B2CC77-FA62-9D44-9767-A6C5192047B4}" type="datetimeFigureOut">
              <a:rPr lang="en-US" smtClean="0"/>
              <a:pPr/>
              <a:t>15-11-02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5B2CC77-FA62-9D44-9767-A6C5192047B4}" type="datetimeFigureOut">
              <a:rPr lang="en-US" smtClean="0"/>
              <a:pPr/>
              <a:t>15-11-02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5F82F8-6AD9-3D4E-90FE-8B70A1854DE9}"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5B2CC77-FA62-9D44-9767-A6C5192047B4}" type="datetimeFigureOut">
              <a:rPr lang="en-US" smtClean="0"/>
              <a:pPr/>
              <a:t>15-11-02</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D5F82F8-6AD9-3D4E-90FE-8B70A1854D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indsetonline.com/whatisit/whatdoesthismeanforme/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0667"/>
            <a:ext cx="7772400" cy="1270152"/>
          </a:xfrm>
        </p:spPr>
        <p:txBody>
          <a:bodyPr/>
          <a:lstStyle/>
          <a:p>
            <a:r>
              <a:rPr lang="en-US" dirty="0" smtClean="0"/>
              <a:t>The Mindsets</a:t>
            </a:r>
            <a:endParaRPr lang="en-US" dirty="0"/>
          </a:p>
        </p:txBody>
      </p:sp>
      <p:sp>
        <p:nvSpPr>
          <p:cNvPr id="3" name="Subtitle 2"/>
          <p:cNvSpPr>
            <a:spLocks noGrp="1"/>
          </p:cNvSpPr>
          <p:nvPr>
            <p:ph type="subTitle" idx="1"/>
          </p:nvPr>
        </p:nvSpPr>
        <p:spPr>
          <a:xfrm>
            <a:off x="1371600" y="3332089"/>
            <a:ext cx="6400800" cy="1752600"/>
          </a:xfrm>
        </p:spPr>
        <p:txBody>
          <a:bodyPr/>
          <a:lstStyle/>
          <a:p>
            <a:r>
              <a:rPr lang="en-US" dirty="0" smtClean="0"/>
              <a:t>What we believe to be true about ourselves, our abilities, personalities and more…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776054"/>
            <a:ext cx="8042276" cy="1336956"/>
          </a:xfrm>
        </p:spPr>
        <p:txBody>
          <a:bodyPr/>
          <a:lstStyle/>
          <a:p>
            <a:r>
              <a:rPr lang="en-US" dirty="0" smtClean="0"/>
              <a:t/>
            </a:r>
            <a:br>
              <a:rPr lang="en-US" dirty="0" smtClean="0"/>
            </a:br>
            <a:r>
              <a:rPr lang="en-US" dirty="0" smtClean="0"/>
              <a:t>What are Mindsets?</a:t>
            </a:r>
            <a:endParaRPr lang="en-US" dirty="0"/>
          </a:p>
        </p:txBody>
      </p:sp>
      <p:sp>
        <p:nvSpPr>
          <p:cNvPr id="3" name="Content Placeholder 2"/>
          <p:cNvSpPr>
            <a:spLocks noGrp="1"/>
          </p:cNvSpPr>
          <p:nvPr>
            <p:ph idx="1"/>
          </p:nvPr>
        </p:nvSpPr>
        <p:spPr>
          <a:xfrm>
            <a:off x="758736" y="1600201"/>
            <a:ext cx="8042276" cy="4343400"/>
          </a:xfrm>
        </p:spPr>
        <p:txBody>
          <a:bodyPr/>
          <a:lstStyle/>
          <a:p>
            <a:pPr>
              <a:buNone/>
            </a:pPr>
            <a:endParaRPr lang="en-US" dirty="0" smtClean="0"/>
          </a:p>
          <a:p>
            <a:pPr>
              <a:buNone/>
            </a:pPr>
            <a:endParaRPr lang="en-US" dirty="0" smtClean="0"/>
          </a:p>
          <a:p>
            <a:pPr>
              <a:buNone/>
            </a:pPr>
            <a:r>
              <a:rPr lang="en-US" dirty="0" smtClean="0"/>
              <a:t>Mindsets are beliefs about ourselves </a:t>
            </a:r>
          </a:p>
          <a:p>
            <a:pPr>
              <a:buNone/>
            </a:pPr>
            <a:endParaRPr lang="en-US" dirty="0" smtClean="0"/>
          </a:p>
          <a:p>
            <a:pPr>
              <a:buNone/>
            </a:pPr>
            <a:r>
              <a:rPr lang="en-US" dirty="0" smtClean="0"/>
              <a:t>Carol </a:t>
            </a:r>
            <a:r>
              <a:rPr lang="en-US" dirty="0" err="1" smtClean="0"/>
              <a:t>Dweck’s</a:t>
            </a:r>
            <a:r>
              <a:rPr lang="en-US" dirty="0" smtClean="0"/>
              <a:t> work boils it down to two mindsets, growth mindset and fixed mindset</a:t>
            </a:r>
          </a:p>
          <a:p>
            <a:pPr>
              <a:buNone/>
            </a:pPr>
            <a:endParaRPr lang="en-US" dirty="0" smtClean="0"/>
          </a:p>
          <a:p>
            <a:pPr>
              <a:buNone/>
            </a:pPr>
            <a:endParaRPr lang="en-US" dirty="0" smtClean="0"/>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8491"/>
            <a:ext cx="8042276" cy="850694"/>
          </a:xfrm>
        </p:spPr>
        <p:txBody>
          <a:bodyPr/>
          <a:lstStyle/>
          <a:p>
            <a:r>
              <a:rPr lang="en-US" dirty="0" smtClean="0"/>
              <a:t>Growth and Fixed Mindsets</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Table 3"/>
          <p:cNvGraphicFramePr>
            <a:graphicFrameLocks noGrp="1"/>
          </p:cNvGraphicFramePr>
          <p:nvPr/>
        </p:nvGraphicFramePr>
        <p:xfrm>
          <a:off x="1402011" y="1319640"/>
          <a:ext cx="6399426" cy="5355164"/>
        </p:xfrm>
        <a:graphic>
          <a:graphicData uri="http://schemas.openxmlformats.org/drawingml/2006/table">
            <a:tbl>
              <a:tblPr firstRow="1" bandRow="1">
                <a:tableStyleId>{5C22544A-7EE6-4342-B048-85BDC9FD1C3A}</a:tableStyleId>
              </a:tblPr>
              <a:tblGrid>
                <a:gridCol w="3199713"/>
                <a:gridCol w="3199713"/>
              </a:tblGrid>
              <a:tr h="691725">
                <a:tc>
                  <a:txBody>
                    <a:bodyPr/>
                    <a:lstStyle/>
                    <a:p>
                      <a:r>
                        <a:rPr lang="en-US" dirty="0" smtClean="0"/>
                        <a:t>Fixed Mindset</a:t>
                      </a:r>
                      <a:endParaRPr lang="en-US" dirty="0"/>
                    </a:p>
                  </a:txBody>
                  <a:tcPr/>
                </a:tc>
                <a:tc>
                  <a:txBody>
                    <a:bodyPr/>
                    <a:lstStyle/>
                    <a:p>
                      <a:r>
                        <a:rPr lang="en-US" dirty="0" smtClean="0"/>
                        <a:t>Growth</a:t>
                      </a:r>
                      <a:r>
                        <a:rPr lang="en-US" baseline="0" dirty="0" smtClean="0"/>
                        <a:t> Mindset</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We are born with a certain personality, amount of intelligence</a:t>
                      </a:r>
                      <a:r>
                        <a:rPr lang="en-US" baseline="0" dirty="0" smtClean="0"/>
                        <a:t>, and abilities and nothing can change this</a:t>
                      </a:r>
                      <a:endParaRPr lang="en-US" dirty="0" smtClean="0"/>
                    </a:p>
                    <a:p>
                      <a:endParaRPr lang="en-US" dirty="0" smtClean="0"/>
                    </a:p>
                  </a:txBody>
                  <a:tcPr/>
                </a:tc>
                <a:tc>
                  <a:txBody>
                    <a:bodyPr/>
                    <a:lstStyle/>
                    <a:p>
                      <a:r>
                        <a:rPr lang="en-US" dirty="0" smtClean="0"/>
                        <a:t>See these qualities as things</a:t>
                      </a:r>
                      <a:r>
                        <a:rPr lang="en-US" baseline="0" dirty="0" smtClean="0"/>
                        <a:t> that can be changed and developed with practice and effort</a:t>
                      </a:r>
                      <a:endParaRPr lang="en-US" dirty="0"/>
                    </a:p>
                  </a:txBody>
                  <a:tcPr/>
                </a:tc>
              </a:tr>
              <a:tr h="370840">
                <a:tc>
                  <a:txBody>
                    <a:bodyPr/>
                    <a:lstStyle/>
                    <a:p>
                      <a:r>
                        <a:rPr lang="en-US" dirty="0" smtClean="0"/>
                        <a:t>“I can’t do this, I’m just not smart enough!”</a:t>
                      </a:r>
                      <a:endParaRPr lang="en-US" dirty="0"/>
                    </a:p>
                  </a:txBody>
                  <a:tcPr/>
                </a:tc>
                <a:tc>
                  <a:txBody>
                    <a:bodyPr/>
                    <a:lstStyle/>
                    <a:p>
                      <a:r>
                        <a:rPr lang="en-US" dirty="0" smtClean="0"/>
                        <a:t>“I can</a:t>
                      </a:r>
                      <a:r>
                        <a:rPr lang="en-US" baseline="0" dirty="0" smtClean="0"/>
                        <a:t>’t do this yet, but I believe that I can figure it out if I explore my options and put in the effort required to succeed</a:t>
                      </a:r>
                      <a:endParaRPr lang="en-US" dirty="0"/>
                    </a:p>
                  </a:txBody>
                  <a:tcPr/>
                </a:tc>
              </a:tr>
              <a:tr h="370840">
                <a:tc>
                  <a:txBody>
                    <a:bodyPr/>
                    <a:lstStyle/>
                    <a:p>
                      <a:r>
                        <a:rPr lang="en-US" dirty="0" smtClean="0"/>
                        <a:t>“I’m the</a:t>
                      </a:r>
                      <a:r>
                        <a:rPr lang="en-US" baseline="0" dirty="0" smtClean="0"/>
                        <a:t> smartest kid in the class.  I can’t make mistakes or people will think I’m not smart enough.” </a:t>
                      </a:r>
                      <a:r>
                        <a:rPr lang="en-US" baseline="0" dirty="0" err="1" smtClean="0">
                          <a:sym typeface="Wingdings"/>
                        </a:rPr>
                        <a:t></a:t>
                      </a:r>
                      <a:endParaRPr lang="en-US" dirty="0"/>
                    </a:p>
                  </a:txBody>
                  <a:tcPr/>
                </a:tc>
                <a:tc>
                  <a:txBody>
                    <a:bodyPr/>
                    <a:lstStyle/>
                    <a:p>
                      <a:r>
                        <a:rPr lang="en-US" dirty="0" smtClean="0"/>
                        <a:t>“Each</a:t>
                      </a:r>
                      <a:r>
                        <a:rPr lang="en-US" baseline="0" dirty="0" smtClean="0"/>
                        <a:t> time I make a mistake, I’m getting closer to the solution.  Mistakes are part of the process to finding the answer.”</a:t>
                      </a:r>
                      <a:endParaRPr lang="en-US" dirty="0"/>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63245"/>
            <a:ext cx="8042276" cy="1336956"/>
          </a:xfrm>
        </p:spPr>
        <p:txBody>
          <a:bodyPr/>
          <a:lstStyle/>
          <a:p>
            <a:r>
              <a:rPr lang="en-US" dirty="0" smtClean="0"/>
              <a:t>The Power of Praise</a:t>
            </a:r>
            <a:endParaRPr lang="en-US" dirty="0"/>
          </a:p>
        </p:txBody>
      </p:sp>
      <p:sp>
        <p:nvSpPr>
          <p:cNvPr id="3" name="Content Placeholder 2"/>
          <p:cNvSpPr>
            <a:spLocks noGrp="1"/>
          </p:cNvSpPr>
          <p:nvPr>
            <p:ph idx="1"/>
          </p:nvPr>
        </p:nvSpPr>
        <p:spPr>
          <a:xfrm>
            <a:off x="549275" y="2078432"/>
            <a:ext cx="8042276" cy="4343400"/>
          </a:xfrm>
        </p:spPr>
        <p:txBody>
          <a:bodyPr/>
          <a:lstStyle/>
          <a:p>
            <a:pPr>
              <a:buNone/>
            </a:pPr>
            <a:r>
              <a:rPr lang="en-US" dirty="0" smtClean="0"/>
              <a:t>Growth or Fixed?</a:t>
            </a:r>
          </a:p>
          <a:p>
            <a:pPr>
              <a:buNone/>
            </a:pPr>
            <a:r>
              <a:rPr lang="en-US" dirty="0" smtClean="0"/>
              <a:t>“Wow, you figured that out.  You’re so smart!”</a:t>
            </a:r>
          </a:p>
          <a:p>
            <a:pPr>
              <a:buNone/>
            </a:pPr>
            <a:r>
              <a:rPr lang="en-US" dirty="0" smtClean="0"/>
              <a:t>“Everyone gets a trophy.  After all, those who didn’t do very well simply didn’t have what it takes.”</a:t>
            </a:r>
          </a:p>
          <a:p>
            <a:pPr>
              <a:buNone/>
            </a:pPr>
            <a:r>
              <a:rPr lang="en-US" dirty="0" smtClean="0"/>
              <a:t>“Success!  Your hard work paid off.  How do you feel about that?”</a:t>
            </a:r>
          </a:p>
          <a:p>
            <a:pPr>
              <a:buNone/>
            </a:pPr>
            <a:r>
              <a:rPr lang="en-US" dirty="0" smtClean="0"/>
              <a:t>“Keep trying.  You’re getting closer.”</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544351"/>
            <a:ext cx="8042276" cy="1336956"/>
          </a:xfrm>
        </p:spPr>
        <p:txBody>
          <a:bodyPr/>
          <a:lstStyle/>
          <a:p>
            <a:r>
              <a:rPr lang="en-US" dirty="0" smtClean="0"/>
              <a:t>Thinking Back</a:t>
            </a:r>
            <a:endParaRPr lang="en-US" dirty="0"/>
          </a:p>
        </p:txBody>
      </p:sp>
      <p:sp>
        <p:nvSpPr>
          <p:cNvPr id="3" name="Content Placeholder 2"/>
          <p:cNvSpPr>
            <a:spLocks noGrp="1"/>
          </p:cNvSpPr>
          <p:nvPr>
            <p:ph idx="1"/>
          </p:nvPr>
        </p:nvSpPr>
        <p:spPr>
          <a:xfrm>
            <a:off x="549275" y="2514600"/>
            <a:ext cx="8042276" cy="4343400"/>
          </a:xfrm>
        </p:spPr>
        <p:txBody>
          <a:bodyPr/>
          <a:lstStyle/>
          <a:p>
            <a:r>
              <a:rPr lang="en-US" dirty="0" smtClean="0"/>
              <a:t>Thinking back to the video, can you pick out some evidence of either a growth or a fixed mindset?</a:t>
            </a:r>
          </a:p>
          <a:p>
            <a:r>
              <a:rPr lang="en-US" dirty="0" smtClean="0"/>
              <a:t>Please take a moment to think, jot down some ideas and then share with an elbow partner </a:t>
            </a:r>
          </a:p>
          <a:p>
            <a:r>
              <a:rPr lang="en-US" dirty="0" smtClean="0"/>
              <a:t>Please be prepared to share out some of your ideas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Bringing it Back to the LLC</a:t>
            </a:r>
            <a:endParaRPr lang="en-US" dirty="0"/>
          </a:p>
        </p:txBody>
      </p:sp>
      <p:sp>
        <p:nvSpPr>
          <p:cNvPr id="3" name="Content Placeholder 2"/>
          <p:cNvSpPr>
            <a:spLocks noGrp="1"/>
          </p:cNvSpPr>
          <p:nvPr>
            <p:ph idx="1"/>
          </p:nvPr>
        </p:nvSpPr>
        <p:spPr/>
        <p:txBody>
          <a:bodyPr>
            <a:normAutofit/>
          </a:bodyPr>
          <a:lstStyle/>
          <a:p>
            <a:pPr>
              <a:buNone/>
            </a:pPr>
            <a:r>
              <a:rPr lang="en-US" dirty="0" smtClean="0"/>
              <a:t>Together for Learning has a whole section devoted to Developing the Individual.  Growth mindset aligns very well with this section of the document.</a:t>
            </a:r>
          </a:p>
          <a:p>
            <a:pPr>
              <a:buNone/>
            </a:pPr>
            <a:r>
              <a:rPr lang="en-US" dirty="0" smtClean="0"/>
              <a:t>Let’s think…</a:t>
            </a:r>
          </a:p>
          <a:p>
            <a:pPr>
              <a:buNone/>
            </a:pPr>
            <a:r>
              <a:rPr lang="en-US" dirty="0" smtClean="0"/>
              <a:t>How might the Library Learning Commons support growth mindset?</a:t>
            </a:r>
          </a:p>
          <a:p>
            <a:pPr>
              <a:buNone/>
            </a:pPr>
            <a:r>
              <a:rPr lang="en-US" dirty="0" smtClean="0"/>
              <a:t>Please take a few moments to discuss at your table and be prepared to share your ideas with the whole group.</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Attributions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hlinkClick r:id="rId2"/>
              </a:rPr>
              <a:t>http://mindsetonline.com/whatisit/whatdoesthismeanforme/index.html</a:t>
            </a:r>
            <a:r>
              <a:rPr lang="en-US" dirty="0" smtClean="0"/>
              <a:t>, retrieved November 1, 2015</a:t>
            </a:r>
          </a:p>
          <a:p>
            <a:pPr>
              <a:buNone/>
            </a:pPr>
            <a:r>
              <a:rPr lang="en-US" dirty="0" err="1" smtClean="0"/>
              <a:t>Dweck</a:t>
            </a:r>
            <a:r>
              <a:rPr lang="en-US" dirty="0" smtClean="0"/>
              <a:t>, Carol. (2006).  </a:t>
            </a:r>
            <a:r>
              <a:rPr lang="en-US" i="1" dirty="0" smtClean="0"/>
              <a:t>Mindset, The New Psychology of Success</a:t>
            </a:r>
            <a:r>
              <a:rPr lang="en-US" dirty="0" smtClean="0"/>
              <a:t>.  New York. </a:t>
            </a:r>
            <a:r>
              <a:rPr lang="en-US" dirty="0" err="1" smtClean="0"/>
              <a:t>Ballantine</a:t>
            </a:r>
            <a:r>
              <a:rPr lang="en-US" dirty="0" smtClean="0"/>
              <a:t> Books.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59</TotalTime>
  <Words>514</Words>
  <Application>Microsoft Macintosh PowerPoint</Application>
  <PresentationFormat>On-screen Show (4:3)</PresentationFormat>
  <Paragraphs>42</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Breeze</vt:lpstr>
      <vt:lpstr>The Mindsets</vt:lpstr>
      <vt:lpstr> What are Mindsets?</vt:lpstr>
      <vt:lpstr>Growth and Fixed Mindsets</vt:lpstr>
      <vt:lpstr>The Power of Praise</vt:lpstr>
      <vt:lpstr>Thinking Back</vt:lpstr>
      <vt:lpstr>Bringing it Back to the LLC</vt:lpstr>
      <vt:lpstr>Attributions</vt:lpstr>
    </vt:vector>
  </TitlesOfParts>
  <Company>Education Consultation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Mindsets</dc:title>
  <dc:creator>Jeanne Conte</dc:creator>
  <cp:lastModifiedBy>Anita Brooks Kirkland</cp:lastModifiedBy>
  <cp:revision>6</cp:revision>
  <dcterms:created xsi:type="dcterms:W3CDTF">2015-11-01T15:06:55Z</dcterms:created>
  <dcterms:modified xsi:type="dcterms:W3CDTF">2015-11-03T03:15:19Z</dcterms:modified>
</cp:coreProperties>
</file>