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Lst>
  <p:notesMasterIdLst>
    <p:notesMasterId r:id="rId18"/>
  </p:notesMasterIdLst>
  <p:sldIdLst>
    <p:sldId id="294" r:id="rId3"/>
    <p:sldId id="298" r:id="rId4"/>
    <p:sldId id="299" r:id="rId5"/>
    <p:sldId id="341" r:id="rId6"/>
    <p:sldId id="302" r:id="rId7"/>
    <p:sldId id="304" r:id="rId8"/>
    <p:sldId id="305" r:id="rId9"/>
    <p:sldId id="306" r:id="rId10"/>
    <p:sldId id="307" r:id="rId11"/>
    <p:sldId id="308" r:id="rId12"/>
    <p:sldId id="309" r:id="rId13"/>
    <p:sldId id="310" r:id="rId14"/>
    <p:sldId id="311" r:id="rId15"/>
    <p:sldId id="312" r:id="rId16"/>
    <p:sldId id="314"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66"/>
    <a:srgbClr val="529BD7"/>
    <a:srgbClr val="CC0000"/>
    <a:srgbClr val="3399CC"/>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1" autoAdjust="0"/>
    <p:restoredTop sz="95000" autoAdjust="0"/>
  </p:normalViewPr>
  <p:slideViewPr>
    <p:cSldViewPr snapToGrid="0" snapToObjects="1">
      <p:cViewPr>
        <p:scale>
          <a:sx n="103" d="100"/>
          <a:sy n="103" d="100"/>
        </p:scale>
        <p:origin x="-840"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9A9E59-DC92-BD41-B20B-F5B00D13646B}" type="doc">
      <dgm:prSet loTypeId="urn:microsoft.com/office/officeart/2005/8/layout/radial3" loCatId="" qsTypeId="urn:microsoft.com/office/officeart/2005/8/quickstyle/simple4" qsCatId="simple" csTypeId="urn:microsoft.com/office/officeart/2005/8/colors/accent1_2" csCatId="accent1" phldr="1"/>
      <dgm:spPr/>
      <dgm:t>
        <a:bodyPr/>
        <a:lstStyle/>
        <a:p>
          <a:endParaRPr lang="en-US"/>
        </a:p>
      </dgm:t>
    </dgm:pt>
    <dgm:pt modelId="{B8DE6F57-9E15-9F4B-A139-82A3542B81B2}">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latin typeface="Calibri"/>
              <a:cs typeface="Calibri"/>
            </a:rPr>
            <a:t>School Library Learning Commons</a:t>
          </a:r>
          <a:endParaRPr lang="en-US" dirty="0">
            <a:latin typeface="Calibri"/>
            <a:cs typeface="Calibri"/>
          </a:endParaRPr>
        </a:p>
      </dgm:t>
    </dgm:pt>
    <dgm:pt modelId="{5C3869F6-9F2C-B546-8938-EC93E4BA7304}" type="parTrans" cxnId="{261EA2A9-E9AC-0847-9EC2-721350BE42FE}">
      <dgm:prSet/>
      <dgm:spPr/>
      <dgm:t>
        <a:bodyPr/>
        <a:lstStyle/>
        <a:p>
          <a:endParaRPr lang="en-US">
            <a:latin typeface="Calibri"/>
            <a:cs typeface="Calibri"/>
          </a:endParaRPr>
        </a:p>
      </dgm:t>
    </dgm:pt>
    <dgm:pt modelId="{80C32F2C-A5E7-DC49-BA52-682CDD495602}" type="sibTrans" cxnId="{261EA2A9-E9AC-0847-9EC2-721350BE42FE}">
      <dgm:prSet/>
      <dgm:spPr/>
      <dgm:t>
        <a:bodyPr/>
        <a:lstStyle/>
        <a:p>
          <a:endParaRPr lang="en-US">
            <a:latin typeface="Calibri"/>
            <a:cs typeface="Calibri"/>
          </a:endParaRPr>
        </a:p>
      </dgm:t>
    </dgm:pt>
    <dgm:pt modelId="{9ADE3CC8-9C88-D24B-93F5-D7894E06820E}">
      <dgm:prSet phldrT="[Text]" custT="1">
        <dgm:style>
          <a:lnRef idx="3">
            <a:schemeClr val="lt1"/>
          </a:lnRef>
          <a:fillRef idx="1">
            <a:schemeClr val="accent3"/>
          </a:fillRef>
          <a:effectRef idx="1">
            <a:schemeClr val="accent3"/>
          </a:effectRef>
          <a:fontRef idx="minor">
            <a:schemeClr val="lt1"/>
          </a:fontRef>
        </dgm:style>
      </dgm:prSet>
      <dgm:spPr/>
      <dgm:t>
        <a:bodyPr/>
        <a:lstStyle/>
        <a:p>
          <a:r>
            <a:rPr lang="en-US" sz="1600" dirty="0" smtClean="0">
              <a:latin typeface="Calibri"/>
              <a:cs typeface="Calibri"/>
            </a:rPr>
            <a:t>Physical &amp; Virtual  Learning Hub</a:t>
          </a:r>
          <a:endParaRPr lang="en-US" sz="1600" dirty="0">
            <a:latin typeface="Calibri"/>
            <a:cs typeface="Calibri"/>
          </a:endParaRPr>
        </a:p>
      </dgm:t>
    </dgm:pt>
    <dgm:pt modelId="{29309009-D56E-FF4E-A8B3-7FD7CD38C197}" type="parTrans" cxnId="{1226ADEC-8E8E-A948-887B-1BFFF798BA74}">
      <dgm:prSet/>
      <dgm:spPr/>
      <dgm:t>
        <a:bodyPr/>
        <a:lstStyle/>
        <a:p>
          <a:endParaRPr lang="en-US">
            <a:latin typeface="Calibri"/>
            <a:cs typeface="Calibri"/>
          </a:endParaRPr>
        </a:p>
      </dgm:t>
    </dgm:pt>
    <dgm:pt modelId="{2AA5973F-74C0-3248-9332-91D6641E93EF}" type="sibTrans" cxnId="{1226ADEC-8E8E-A948-887B-1BFFF798BA74}">
      <dgm:prSet/>
      <dgm:spPr/>
      <dgm:t>
        <a:bodyPr/>
        <a:lstStyle/>
        <a:p>
          <a:endParaRPr lang="en-US">
            <a:latin typeface="Calibri"/>
            <a:cs typeface="Calibri"/>
          </a:endParaRPr>
        </a:p>
      </dgm:t>
    </dgm:pt>
    <dgm:pt modelId="{59A622D4-9B6A-AE41-B7F0-5D981CD25ADA}">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1600" dirty="0" smtClean="0">
              <a:latin typeface="Calibri"/>
              <a:cs typeface="Calibri"/>
            </a:rPr>
            <a:t>Drives future-oriented teaching &amp; learning</a:t>
          </a:r>
          <a:endParaRPr lang="en-US" sz="1600" dirty="0">
            <a:latin typeface="Calibri"/>
            <a:cs typeface="Calibri"/>
          </a:endParaRPr>
        </a:p>
      </dgm:t>
    </dgm:pt>
    <dgm:pt modelId="{0C95A65B-140F-8F44-8027-B8D078433602}" type="parTrans" cxnId="{55163E30-D141-ED47-97FF-C753B8691395}">
      <dgm:prSet/>
      <dgm:spPr/>
      <dgm:t>
        <a:bodyPr/>
        <a:lstStyle/>
        <a:p>
          <a:endParaRPr lang="en-US">
            <a:latin typeface="Calibri"/>
            <a:cs typeface="Calibri"/>
          </a:endParaRPr>
        </a:p>
      </dgm:t>
    </dgm:pt>
    <dgm:pt modelId="{DB58B99A-47DD-7A44-8C2D-A3A12B567388}" type="sibTrans" cxnId="{55163E30-D141-ED47-97FF-C753B8691395}">
      <dgm:prSet/>
      <dgm:spPr/>
      <dgm:t>
        <a:bodyPr/>
        <a:lstStyle/>
        <a:p>
          <a:endParaRPr lang="en-US">
            <a:latin typeface="Calibri"/>
            <a:cs typeface="Calibri"/>
          </a:endParaRPr>
        </a:p>
      </dgm:t>
    </dgm:pt>
    <dgm:pt modelId="{CCAAA634-CE0E-7C44-9FE0-16855149DC7D}">
      <dgm:prSet phldrT="[Text]" custT="1">
        <dgm:style>
          <a:lnRef idx="3">
            <a:schemeClr val="lt1"/>
          </a:lnRef>
          <a:fillRef idx="1">
            <a:schemeClr val="accent4"/>
          </a:fillRef>
          <a:effectRef idx="1">
            <a:schemeClr val="accent4"/>
          </a:effectRef>
          <a:fontRef idx="minor">
            <a:schemeClr val="lt1"/>
          </a:fontRef>
        </dgm:style>
      </dgm:prSet>
      <dgm:spPr/>
      <dgm:t>
        <a:bodyPr/>
        <a:lstStyle/>
        <a:p>
          <a:r>
            <a:rPr lang="en-US" sz="1600" dirty="0" smtClean="0">
              <a:latin typeface="Calibri"/>
              <a:cs typeface="Calibri"/>
            </a:rPr>
            <a:t>Inquiry, Problem Based Learning</a:t>
          </a:r>
          <a:endParaRPr lang="en-US" sz="1600" dirty="0">
            <a:latin typeface="Calibri"/>
            <a:cs typeface="Calibri"/>
          </a:endParaRPr>
        </a:p>
      </dgm:t>
    </dgm:pt>
    <dgm:pt modelId="{0C41AE48-31E1-BB4B-B608-16F818FB92BA}" type="parTrans" cxnId="{C7904F80-1F57-A949-8189-9C8C71B2DD1E}">
      <dgm:prSet/>
      <dgm:spPr/>
      <dgm:t>
        <a:bodyPr/>
        <a:lstStyle/>
        <a:p>
          <a:endParaRPr lang="en-US">
            <a:latin typeface="Calibri"/>
            <a:cs typeface="Calibri"/>
          </a:endParaRPr>
        </a:p>
      </dgm:t>
    </dgm:pt>
    <dgm:pt modelId="{66CF3DF2-E27F-FB4C-88D0-E82D56290BD4}" type="sibTrans" cxnId="{C7904F80-1F57-A949-8189-9C8C71B2DD1E}">
      <dgm:prSet/>
      <dgm:spPr/>
      <dgm:t>
        <a:bodyPr/>
        <a:lstStyle/>
        <a:p>
          <a:endParaRPr lang="en-US">
            <a:latin typeface="Calibri"/>
            <a:cs typeface="Calibri"/>
          </a:endParaRPr>
        </a:p>
      </dgm:t>
    </dgm:pt>
    <dgm:pt modelId="{A87F9755-00FE-F94A-8762-6EF31395F648}">
      <dgm:prSet>
        <dgm:style>
          <a:lnRef idx="3">
            <a:schemeClr val="lt1"/>
          </a:lnRef>
          <a:fillRef idx="1">
            <a:schemeClr val="accent3"/>
          </a:fillRef>
          <a:effectRef idx="1">
            <a:schemeClr val="accent3"/>
          </a:effectRef>
          <a:fontRef idx="minor">
            <a:schemeClr val="lt1"/>
          </a:fontRef>
        </dgm:style>
      </dgm:prSet>
      <dgm:spPr/>
      <dgm:t>
        <a:bodyPr/>
        <a:lstStyle/>
        <a:p>
          <a:r>
            <a:rPr lang="en-US" dirty="0" smtClean="0">
              <a:latin typeface="Calibri"/>
              <a:cs typeface="Calibri"/>
            </a:rPr>
            <a:t>Reading Thrives</a:t>
          </a:r>
          <a:endParaRPr lang="en-US" dirty="0">
            <a:latin typeface="Calibri"/>
            <a:cs typeface="Calibri"/>
          </a:endParaRPr>
        </a:p>
      </dgm:t>
    </dgm:pt>
    <dgm:pt modelId="{C96F46F0-F625-9E41-BB68-1CEA1F173A83}" type="parTrans" cxnId="{0D33C7A9-3C36-B247-BAD0-A82A3FA9416B}">
      <dgm:prSet/>
      <dgm:spPr/>
      <dgm:t>
        <a:bodyPr/>
        <a:lstStyle/>
        <a:p>
          <a:endParaRPr lang="en-US">
            <a:latin typeface="Calibri"/>
            <a:cs typeface="Calibri"/>
          </a:endParaRPr>
        </a:p>
      </dgm:t>
    </dgm:pt>
    <dgm:pt modelId="{ABCFB1F2-9020-E641-A771-FD03EF4F3650}" type="sibTrans" cxnId="{0D33C7A9-3C36-B247-BAD0-A82A3FA9416B}">
      <dgm:prSet/>
      <dgm:spPr/>
      <dgm:t>
        <a:bodyPr/>
        <a:lstStyle/>
        <a:p>
          <a:endParaRPr lang="en-US">
            <a:latin typeface="Calibri"/>
            <a:cs typeface="Calibri"/>
          </a:endParaRPr>
        </a:p>
      </dgm:t>
    </dgm:pt>
    <dgm:pt modelId="{10B225F8-ABD9-8B48-B811-9AD32DF03FD1}">
      <dgm:prSet>
        <dgm:style>
          <a:lnRef idx="3">
            <a:schemeClr val="lt1"/>
          </a:lnRef>
          <a:fillRef idx="1">
            <a:schemeClr val="accent2"/>
          </a:fillRef>
          <a:effectRef idx="1">
            <a:schemeClr val="accent2"/>
          </a:effectRef>
          <a:fontRef idx="minor">
            <a:schemeClr val="lt1"/>
          </a:fontRef>
        </dgm:style>
      </dgm:prSet>
      <dgm:spPr/>
      <dgm:t>
        <a:bodyPr/>
        <a:lstStyle/>
        <a:p>
          <a:r>
            <a:rPr lang="en-US" dirty="0" smtClean="0">
              <a:latin typeface="Calibri"/>
              <a:cs typeface="Calibri"/>
            </a:rPr>
            <a:t>Learning Literacies</a:t>
          </a:r>
          <a:endParaRPr lang="en-US" dirty="0">
            <a:latin typeface="Calibri"/>
            <a:cs typeface="Calibri"/>
          </a:endParaRPr>
        </a:p>
      </dgm:t>
    </dgm:pt>
    <dgm:pt modelId="{974343BD-AC99-244C-9E0A-0AF4D0850E9D}" type="parTrans" cxnId="{9B2C524A-25E3-734C-A11C-F409C2C07C0F}">
      <dgm:prSet/>
      <dgm:spPr/>
      <dgm:t>
        <a:bodyPr/>
        <a:lstStyle/>
        <a:p>
          <a:endParaRPr lang="en-US">
            <a:latin typeface="Calibri"/>
            <a:cs typeface="Calibri"/>
          </a:endParaRPr>
        </a:p>
      </dgm:t>
    </dgm:pt>
    <dgm:pt modelId="{232B2387-8849-5F46-986A-B26359A5ED74}" type="sibTrans" cxnId="{9B2C524A-25E3-734C-A11C-F409C2C07C0F}">
      <dgm:prSet/>
      <dgm:spPr/>
      <dgm:t>
        <a:bodyPr/>
        <a:lstStyle/>
        <a:p>
          <a:endParaRPr lang="en-US">
            <a:latin typeface="Calibri"/>
            <a:cs typeface="Calibri"/>
          </a:endParaRPr>
        </a:p>
      </dgm:t>
    </dgm:pt>
    <dgm:pt modelId="{8BB7BF8B-15E1-9648-AE39-39BA75CAA7A3}">
      <dgm:prSet custT="1">
        <dgm:style>
          <a:lnRef idx="3">
            <a:schemeClr val="lt1"/>
          </a:lnRef>
          <a:fillRef idx="1">
            <a:schemeClr val="accent4"/>
          </a:fillRef>
          <a:effectRef idx="1">
            <a:schemeClr val="accent4"/>
          </a:effectRef>
          <a:fontRef idx="minor">
            <a:schemeClr val="lt1"/>
          </a:fontRef>
        </dgm:style>
      </dgm:prSet>
      <dgm:spPr/>
      <dgm:t>
        <a:bodyPr/>
        <a:lstStyle/>
        <a:p>
          <a:r>
            <a:rPr lang="en-US" sz="1600" dirty="0" smtClean="0">
              <a:latin typeface="Calibri"/>
              <a:cs typeface="Calibri"/>
            </a:rPr>
            <a:t>Technology for Learning</a:t>
          </a:r>
          <a:endParaRPr lang="en-US" sz="1600" dirty="0">
            <a:latin typeface="Calibri"/>
            <a:cs typeface="Calibri"/>
          </a:endParaRPr>
        </a:p>
      </dgm:t>
    </dgm:pt>
    <dgm:pt modelId="{AFFEFB72-59C5-B74D-9F1C-0DBBBC70077F}" type="parTrans" cxnId="{DB1AED21-0711-F648-BD69-457C2BD3F449}">
      <dgm:prSet/>
      <dgm:spPr/>
      <dgm:t>
        <a:bodyPr/>
        <a:lstStyle/>
        <a:p>
          <a:endParaRPr lang="en-US">
            <a:latin typeface="Calibri"/>
            <a:cs typeface="Calibri"/>
          </a:endParaRPr>
        </a:p>
      </dgm:t>
    </dgm:pt>
    <dgm:pt modelId="{A3FC798C-11FB-3D4C-9350-5B381A07A495}" type="sibTrans" cxnId="{DB1AED21-0711-F648-BD69-457C2BD3F449}">
      <dgm:prSet/>
      <dgm:spPr/>
      <dgm:t>
        <a:bodyPr/>
        <a:lstStyle/>
        <a:p>
          <a:endParaRPr lang="en-US">
            <a:latin typeface="Calibri"/>
            <a:cs typeface="Calibri"/>
          </a:endParaRPr>
        </a:p>
      </dgm:t>
    </dgm:pt>
    <dgm:pt modelId="{33E03FAC-A6E0-E74B-A945-7D4AADC94A1A}">
      <dgm:prSet custT="1">
        <dgm:style>
          <a:lnRef idx="3">
            <a:schemeClr val="lt1"/>
          </a:lnRef>
          <a:fillRef idx="1">
            <a:schemeClr val="accent5"/>
          </a:fillRef>
          <a:effectRef idx="1">
            <a:schemeClr val="accent5"/>
          </a:effectRef>
          <a:fontRef idx="minor">
            <a:schemeClr val="lt1"/>
          </a:fontRef>
        </dgm:style>
      </dgm:prSet>
      <dgm:spPr/>
      <dgm:t>
        <a:bodyPr/>
        <a:lstStyle/>
        <a:p>
          <a:r>
            <a:rPr lang="en-US" sz="1600" dirty="0" smtClean="0">
              <a:latin typeface="Calibri"/>
              <a:cs typeface="Calibri"/>
            </a:rPr>
            <a:t>Critical Thinking, Creativity, Innovation</a:t>
          </a:r>
          <a:endParaRPr lang="en-US" sz="1600" dirty="0">
            <a:latin typeface="Calibri"/>
            <a:cs typeface="Calibri"/>
          </a:endParaRPr>
        </a:p>
      </dgm:t>
    </dgm:pt>
    <dgm:pt modelId="{C8357549-7F37-CA41-B420-5B5639A26FE4}" type="parTrans" cxnId="{AF5A6511-9703-9C40-B1BC-AA2FF09901BC}">
      <dgm:prSet/>
      <dgm:spPr/>
      <dgm:t>
        <a:bodyPr/>
        <a:lstStyle/>
        <a:p>
          <a:endParaRPr lang="en-US">
            <a:latin typeface="Calibri"/>
            <a:cs typeface="Calibri"/>
          </a:endParaRPr>
        </a:p>
      </dgm:t>
    </dgm:pt>
    <dgm:pt modelId="{C4FE86D1-19E0-AF44-B14F-4B67E2A75E21}" type="sibTrans" cxnId="{AF5A6511-9703-9C40-B1BC-AA2FF09901BC}">
      <dgm:prSet/>
      <dgm:spPr/>
      <dgm:t>
        <a:bodyPr/>
        <a:lstStyle/>
        <a:p>
          <a:endParaRPr lang="en-US">
            <a:latin typeface="Calibri"/>
            <a:cs typeface="Calibri"/>
          </a:endParaRPr>
        </a:p>
      </dgm:t>
    </dgm:pt>
    <dgm:pt modelId="{8440D9E5-D812-664B-9B70-F20B8B33DBF5}">
      <dgm:prSet>
        <dgm:style>
          <a:lnRef idx="3">
            <a:schemeClr val="lt1"/>
          </a:lnRef>
          <a:fillRef idx="1">
            <a:schemeClr val="accent5"/>
          </a:fillRef>
          <a:effectRef idx="1">
            <a:schemeClr val="accent5"/>
          </a:effectRef>
          <a:fontRef idx="minor">
            <a:schemeClr val="lt1"/>
          </a:fontRef>
        </dgm:style>
      </dgm:prSet>
      <dgm:spPr/>
      <dgm:t>
        <a:bodyPr/>
        <a:lstStyle/>
        <a:p>
          <a:r>
            <a:rPr lang="en-US" dirty="0" smtClean="0">
              <a:latin typeface="Calibri"/>
              <a:cs typeface="Calibri"/>
            </a:rPr>
            <a:t>Engagement with Information &amp; Ideas</a:t>
          </a:r>
          <a:endParaRPr lang="en-US" dirty="0">
            <a:latin typeface="Calibri"/>
            <a:cs typeface="Calibri"/>
          </a:endParaRPr>
        </a:p>
      </dgm:t>
    </dgm:pt>
    <dgm:pt modelId="{3A384CAA-76A5-9349-8A5E-FE63A330F736}" type="parTrans" cxnId="{45BD3159-B1E4-1844-BF4A-79630CDD6448}">
      <dgm:prSet/>
      <dgm:spPr/>
      <dgm:t>
        <a:bodyPr/>
        <a:lstStyle/>
        <a:p>
          <a:endParaRPr lang="en-US"/>
        </a:p>
      </dgm:t>
    </dgm:pt>
    <dgm:pt modelId="{C935B504-D656-9541-9683-5F991D5757EC}" type="sibTrans" cxnId="{45BD3159-B1E4-1844-BF4A-79630CDD6448}">
      <dgm:prSet/>
      <dgm:spPr/>
      <dgm:t>
        <a:bodyPr/>
        <a:lstStyle/>
        <a:p>
          <a:endParaRPr lang="en-US"/>
        </a:p>
      </dgm:t>
    </dgm:pt>
    <dgm:pt modelId="{699D85EC-8611-2446-8DAE-DC6817418967}" type="pres">
      <dgm:prSet presAssocID="{E89A9E59-DC92-BD41-B20B-F5B00D13646B}" presName="composite" presStyleCnt="0">
        <dgm:presLayoutVars>
          <dgm:chMax val="1"/>
          <dgm:dir/>
          <dgm:resizeHandles val="exact"/>
        </dgm:presLayoutVars>
      </dgm:prSet>
      <dgm:spPr/>
      <dgm:t>
        <a:bodyPr/>
        <a:lstStyle/>
        <a:p>
          <a:endParaRPr lang="en-US"/>
        </a:p>
      </dgm:t>
    </dgm:pt>
    <dgm:pt modelId="{940A3263-42BB-DB46-AC44-A0C696D2E4E5}" type="pres">
      <dgm:prSet presAssocID="{E89A9E59-DC92-BD41-B20B-F5B00D13646B}" presName="radial" presStyleCnt="0">
        <dgm:presLayoutVars>
          <dgm:animLvl val="ctr"/>
        </dgm:presLayoutVars>
      </dgm:prSet>
      <dgm:spPr/>
    </dgm:pt>
    <dgm:pt modelId="{D5CF78BE-46E5-A447-AB48-D951021D7DB1}" type="pres">
      <dgm:prSet presAssocID="{B8DE6F57-9E15-9F4B-A139-82A3542B81B2}" presName="centerShape" presStyleLbl="vennNode1" presStyleIdx="0" presStyleCnt="9" custScaleX="72792" custScaleY="74567"/>
      <dgm:spPr/>
      <dgm:t>
        <a:bodyPr/>
        <a:lstStyle/>
        <a:p>
          <a:endParaRPr lang="en-US"/>
        </a:p>
      </dgm:t>
    </dgm:pt>
    <dgm:pt modelId="{830BF69B-7A6F-0143-9ADA-F1C94CFCAB9E}" type="pres">
      <dgm:prSet presAssocID="{9ADE3CC8-9C88-D24B-93F5-D7894E06820E}" presName="node" presStyleLbl="vennNode1" presStyleIdx="1" presStyleCnt="9" custScaleX="117731" custScaleY="117507">
        <dgm:presLayoutVars>
          <dgm:bulletEnabled val="1"/>
        </dgm:presLayoutVars>
      </dgm:prSet>
      <dgm:spPr/>
      <dgm:t>
        <a:bodyPr/>
        <a:lstStyle/>
        <a:p>
          <a:endParaRPr lang="en-US"/>
        </a:p>
      </dgm:t>
    </dgm:pt>
    <dgm:pt modelId="{49AD77ED-2737-F047-A74C-EA1E9A8EB459}" type="pres">
      <dgm:prSet presAssocID="{59A622D4-9B6A-AE41-B7F0-5D981CD25ADA}" presName="node" presStyleLbl="vennNode1" presStyleIdx="2" presStyleCnt="9" custScaleX="117058" custScaleY="118828" custRadScaleRad="99446" custRadScaleInc="-3825">
        <dgm:presLayoutVars>
          <dgm:bulletEnabled val="1"/>
        </dgm:presLayoutVars>
      </dgm:prSet>
      <dgm:spPr/>
      <dgm:t>
        <a:bodyPr/>
        <a:lstStyle/>
        <a:p>
          <a:endParaRPr lang="en-US"/>
        </a:p>
      </dgm:t>
    </dgm:pt>
    <dgm:pt modelId="{83D053B0-1BF0-1944-A64D-B5B024D2B6A8}" type="pres">
      <dgm:prSet presAssocID="{CCAAA634-CE0E-7C44-9FE0-16855149DC7D}" presName="node" presStyleLbl="vennNode1" presStyleIdx="3" presStyleCnt="9" custScaleX="117094" custScaleY="117436">
        <dgm:presLayoutVars>
          <dgm:bulletEnabled val="1"/>
        </dgm:presLayoutVars>
      </dgm:prSet>
      <dgm:spPr/>
      <dgm:t>
        <a:bodyPr/>
        <a:lstStyle/>
        <a:p>
          <a:endParaRPr lang="en-US"/>
        </a:p>
      </dgm:t>
    </dgm:pt>
    <dgm:pt modelId="{7F32C005-7038-0649-A28D-2602C949CD64}" type="pres">
      <dgm:prSet presAssocID="{8440D9E5-D812-664B-9B70-F20B8B33DBF5}" presName="node" presStyleLbl="vennNode1" presStyleIdx="4" presStyleCnt="9" custScaleX="119153" custScaleY="118194">
        <dgm:presLayoutVars>
          <dgm:bulletEnabled val="1"/>
        </dgm:presLayoutVars>
      </dgm:prSet>
      <dgm:spPr/>
      <dgm:t>
        <a:bodyPr/>
        <a:lstStyle/>
        <a:p>
          <a:endParaRPr lang="en-US"/>
        </a:p>
      </dgm:t>
    </dgm:pt>
    <dgm:pt modelId="{F7CBB953-44CC-2541-B0BA-3C90CF4C5809}" type="pres">
      <dgm:prSet presAssocID="{A87F9755-00FE-F94A-8762-6EF31395F648}" presName="node" presStyleLbl="vennNode1" presStyleIdx="5" presStyleCnt="9" custScaleX="117749" custScaleY="117293">
        <dgm:presLayoutVars>
          <dgm:bulletEnabled val="1"/>
        </dgm:presLayoutVars>
      </dgm:prSet>
      <dgm:spPr/>
      <dgm:t>
        <a:bodyPr/>
        <a:lstStyle/>
        <a:p>
          <a:endParaRPr lang="en-US"/>
        </a:p>
      </dgm:t>
    </dgm:pt>
    <dgm:pt modelId="{4CA91AD6-C27C-9346-B60B-5A928D83879D}" type="pres">
      <dgm:prSet presAssocID="{10B225F8-ABD9-8B48-B811-9AD32DF03FD1}" presName="node" presStyleLbl="vennNode1" presStyleIdx="6" presStyleCnt="9" custScaleX="118495" custScaleY="118150">
        <dgm:presLayoutVars>
          <dgm:bulletEnabled val="1"/>
        </dgm:presLayoutVars>
      </dgm:prSet>
      <dgm:spPr/>
      <dgm:t>
        <a:bodyPr/>
        <a:lstStyle/>
        <a:p>
          <a:endParaRPr lang="en-US"/>
        </a:p>
      </dgm:t>
    </dgm:pt>
    <dgm:pt modelId="{983A13CD-FE19-5F45-9664-851E5CD4471C}" type="pres">
      <dgm:prSet presAssocID="{8BB7BF8B-15E1-9648-AE39-39BA75CAA7A3}" presName="node" presStyleLbl="vennNode1" presStyleIdx="7" presStyleCnt="9" custScaleX="117448" custScaleY="117392">
        <dgm:presLayoutVars>
          <dgm:bulletEnabled val="1"/>
        </dgm:presLayoutVars>
      </dgm:prSet>
      <dgm:spPr/>
      <dgm:t>
        <a:bodyPr/>
        <a:lstStyle/>
        <a:p>
          <a:endParaRPr lang="en-US"/>
        </a:p>
      </dgm:t>
    </dgm:pt>
    <dgm:pt modelId="{04508AA0-61F1-E940-B65F-65F687AAAEFD}" type="pres">
      <dgm:prSet presAssocID="{33E03FAC-A6E0-E74B-A945-7D4AADC94A1A}" presName="node" presStyleLbl="vennNode1" presStyleIdx="8" presStyleCnt="9" custScaleX="118477" custScaleY="118784">
        <dgm:presLayoutVars>
          <dgm:bulletEnabled val="1"/>
        </dgm:presLayoutVars>
      </dgm:prSet>
      <dgm:spPr/>
      <dgm:t>
        <a:bodyPr/>
        <a:lstStyle/>
        <a:p>
          <a:endParaRPr lang="en-US"/>
        </a:p>
      </dgm:t>
    </dgm:pt>
  </dgm:ptLst>
  <dgm:cxnLst>
    <dgm:cxn modelId="{E33FD868-B186-594B-A383-454798A11B3F}" type="presOf" srcId="{B8DE6F57-9E15-9F4B-A139-82A3542B81B2}" destId="{D5CF78BE-46E5-A447-AB48-D951021D7DB1}" srcOrd="0" destOrd="0" presId="urn:microsoft.com/office/officeart/2005/8/layout/radial3"/>
    <dgm:cxn modelId="{0D33C7A9-3C36-B247-BAD0-A82A3FA9416B}" srcId="{B8DE6F57-9E15-9F4B-A139-82A3542B81B2}" destId="{A87F9755-00FE-F94A-8762-6EF31395F648}" srcOrd="4" destOrd="0" parTransId="{C96F46F0-F625-9E41-BB68-1CEA1F173A83}" sibTransId="{ABCFB1F2-9020-E641-A771-FD03EF4F3650}"/>
    <dgm:cxn modelId="{85644B56-07A8-8F40-8FC7-DDA787E70B52}" type="presOf" srcId="{9ADE3CC8-9C88-D24B-93F5-D7894E06820E}" destId="{830BF69B-7A6F-0143-9ADA-F1C94CFCAB9E}" srcOrd="0" destOrd="0" presId="urn:microsoft.com/office/officeart/2005/8/layout/radial3"/>
    <dgm:cxn modelId="{261EA2A9-E9AC-0847-9EC2-721350BE42FE}" srcId="{E89A9E59-DC92-BD41-B20B-F5B00D13646B}" destId="{B8DE6F57-9E15-9F4B-A139-82A3542B81B2}" srcOrd="0" destOrd="0" parTransId="{5C3869F6-9F2C-B546-8938-EC93E4BA7304}" sibTransId="{80C32F2C-A5E7-DC49-BA52-682CDD495602}"/>
    <dgm:cxn modelId="{9B2C524A-25E3-734C-A11C-F409C2C07C0F}" srcId="{B8DE6F57-9E15-9F4B-A139-82A3542B81B2}" destId="{10B225F8-ABD9-8B48-B811-9AD32DF03FD1}" srcOrd="5" destOrd="0" parTransId="{974343BD-AC99-244C-9E0A-0AF4D0850E9D}" sibTransId="{232B2387-8849-5F46-986A-B26359A5ED74}"/>
    <dgm:cxn modelId="{DB04FFED-7955-BB49-BB5B-527450D35BE8}" type="presOf" srcId="{10B225F8-ABD9-8B48-B811-9AD32DF03FD1}" destId="{4CA91AD6-C27C-9346-B60B-5A928D83879D}" srcOrd="0" destOrd="0" presId="urn:microsoft.com/office/officeart/2005/8/layout/radial3"/>
    <dgm:cxn modelId="{052C405C-A465-5A43-83C0-819DD1AAF52B}" type="presOf" srcId="{A87F9755-00FE-F94A-8762-6EF31395F648}" destId="{F7CBB953-44CC-2541-B0BA-3C90CF4C5809}" srcOrd="0" destOrd="0" presId="urn:microsoft.com/office/officeart/2005/8/layout/radial3"/>
    <dgm:cxn modelId="{DB1AED21-0711-F648-BD69-457C2BD3F449}" srcId="{B8DE6F57-9E15-9F4B-A139-82A3542B81B2}" destId="{8BB7BF8B-15E1-9648-AE39-39BA75CAA7A3}" srcOrd="6" destOrd="0" parTransId="{AFFEFB72-59C5-B74D-9F1C-0DBBBC70077F}" sibTransId="{A3FC798C-11FB-3D4C-9350-5B381A07A495}"/>
    <dgm:cxn modelId="{55163E30-D141-ED47-97FF-C753B8691395}" srcId="{B8DE6F57-9E15-9F4B-A139-82A3542B81B2}" destId="{59A622D4-9B6A-AE41-B7F0-5D981CD25ADA}" srcOrd="1" destOrd="0" parTransId="{0C95A65B-140F-8F44-8027-B8D078433602}" sibTransId="{DB58B99A-47DD-7A44-8C2D-A3A12B567388}"/>
    <dgm:cxn modelId="{A37A3D8E-B130-774D-94C2-8A37CC398232}" type="presOf" srcId="{59A622D4-9B6A-AE41-B7F0-5D981CD25ADA}" destId="{49AD77ED-2737-F047-A74C-EA1E9A8EB459}" srcOrd="0" destOrd="0" presId="urn:microsoft.com/office/officeart/2005/8/layout/radial3"/>
    <dgm:cxn modelId="{AF5A6511-9703-9C40-B1BC-AA2FF09901BC}" srcId="{B8DE6F57-9E15-9F4B-A139-82A3542B81B2}" destId="{33E03FAC-A6E0-E74B-A945-7D4AADC94A1A}" srcOrd="7" destOrd="0" parTransId="{C8357549-7F37-CA41-B420-5B5639A26FE4}" sibTransId="{C4FE86D1-19E0-AF44-B14F-4B67E2A75E21}"/>
    <dgm:cxn modelId="{45BD3159-B1E4-1844-BF4A-79630CDD6448}" srcId="{B8DE6F57-9E15-9F4B-A139-82A3542B81B2}" destId="{8440D9E5-D812-664B-9B70-F20B8B33DBF5}" srcOrd="3" destOrd="0" parTransId="{3A384CAA-76A5-9349-8A5E-FE63A330F736}" sibTransId="{C935B504-D656-9541-9683-5F991D5757EC}"/>
    <dgm:cxn modelId="{FF23EA9F-9B0F-4642-BE14-EA0684F53684}" type="presOf" srcId="{CCAAA634-CE0E-7C44-9FE0-16855149DC7D}" destId="{83D053B0-1BF0-1944-A64D-B5B024D2B6A8}" srcOrd="0" destOrd="0" presId="urn:microsoft.com/office/officeart/2005/8/layout/radial3"/>
    <dgm:cxn modelId="{1226ADEC-8E8E-A948-887B-1BFFF798BA74}" srcId="{B8DE6F57-9E15-9F4B-A139-82A3542B81B2}" destId="{9ADE3CC8-9C88-D24B-93F5-D7894E06820E}" srcOrd="0" destOrd="0" parTransId="{29309009-D56E-FF4E-A8B3-7FD7CD38C197}" sibTransId="{2AA5973F-74C0-3248-9332-91D6641E93EF}"/>
    <dgm:cxn modelId="{C7904F80-1F57-A949-8189-9C8C71B2DD1E}" srcId="{B8DE6F57-9E15-9F4B-A139-82A3542B81B2}" destId="{CCAAA634-CE0E-7C44-9FE0-16855149DC7D}" srcOrd="2" destOrd="0" parTransId="{0C41AE48-31E1-BB4B-B608-16F818FB92BA}" sibTransId="{66CF3DF2-E27F-FB4C-88D0-E82D56290BD4}"/>
    <dgm:cxn modelId="{B89D80BB-360E-624C-AB47-3F35A5EA8083}" type="presOf" srcId="{8BB7BF8B-15E1-9648-AE39-39BA75CAA7A3}" destId="{983A13CD-FE19-5F45-9664-851E5CD4471C}" srcOrd="0" destOrd="0" presId="urn:microsoft.com/office/officeart/2005/8/layout/radial3"/>
    <dgm:cxn modelId="{8061AD47-443C-B64A-9BD8-B89A53C16654}" type="presOf" srcId="{8440D9E5-D812-664B-9B70-F20B8B33DBF5}" destId="{7F32C005-7038-0649-A28D-2602C949CD64}" srcOrd="0" destOrd="0" presId="urn:microsoft.com/office/officeart/2005/8/layout/radial3"/>
    <dgm:cxn modelId="{6A42A9B8-809C-4147-B401-E48650140E7F}" type="presOf" srcId="{33E03FAC-A6E0-E74B-A945-7D4AADC94A1A}" destId="{04508AA0-61F1-E940-B65F-65F687AAAEFD}" srcOrd="0" destOrd="0" presId="urn:microsoft.com/office/officeart/2005/8/layout/radial3"/>
    <dgm:cxn modelId="{B159D440-6639-2A42-A5DF-F47A83160F15}" type="presOf" srcId="{E89A9E59-DC92-BD41-B20B-F5B00D13646B}" destId="{699D85EC-8611-2446-8DAE-DC6817418967}" srcOrd="0" destOrd="0" presId="urn:microsoft.com/office/officeart/2005/8/layout/radial3"/>
    <dgm:cxn modelId="{379EACA2-19A7-F745-9FEC-4CFA30D128BD}" type="presParOf" srcId="{699D85EC-8611-2446-8DAE-DC6817418967}" destId="{940A3263-42BB-DB46-AC44-A0C696D2E4E5}" srcOrd="0" destOrd="0" presId="urn:microsoft.com/office/officeart/2005/8/layout/radial3"/>
    <dgm:cxn modelId="{DBBE125B-3F7A-524C-9BED-196DCC51C847}" type="presParOf" srcId="{940A3263-42BB-DB46-AC44-A0C696D2E4E5}" destId="{D5CF78BE-46E5-A447-AB48-D951021D7DB1}" srcOrd="0" destOrd="0" presId="urn:microsoft.com/office/officeart/2005/8/layout/radial3"/>
    <dgm:cxn modelId="{CEF66D0C-5FC2-1440-9A67-545F9F8730F9}" type="presParOf" srcId="{940A3263-42BB-DB46-AC44-A0C696D2E4E5}" destId="{830BF69B-7A6F-0143-9ADA-F1C94CFCAB9E}" srcOrd="1" destOrd="0" presId="urn:microsoft.com/office/officeart/2005/8/layout/radial3"/>
    <dgm:cxn modelId="{7A0C90DC-5D14-324C-9090-0ADC8523924A}" type="presParOf" srcId="{940A3263-42BB-DB46-AC44-A0C696D2E4E5}" destId="{49AD77ED-2737-F047-A74C-EA1E9A8EB459}" srcOrd="2" destOrd="0" presId="urn:microsoft.com/office/officeart/2005/8/layout/radial3"/>
    <dgm:cxn modelId="{E97DA7D6-17CC-024B-93BB-F9DD94597E3D}" type="presParOf" srcId="{940A3263-42BB-DB46-AC44-A0C696D2E4E5}" destId="{83D053B0-1BF0-1944-A64D-B5B024D2B6A8}" srcOrd="3" destOrd="0" presId="urn:microsoft.com/office/officeart/2005/8/layout/radial3"/>
    <dgm:cxn modelId="{BB964E4D-3B00-EE48-AD8C-EA003388D556}" type="presParOf" srcId="{940A3263-42BB-DB46-AC44-A0C696D2E4E5}" destId="{7F32C005-7038-0649-A28D-2602C949CD64}" srcOrd="4" destOrd="0" presId="urn:microsoft.com/office/officeart/2005/8/layout/radial3"/>
    <dgm:cxn modelId="{0EE8F018-FC49-7344-849D-95CCC7A593C5}" type="presParOf" srcId="{940A3263-42BB-DB46-AC44-A0C696D2E4E5}" destId="{F7CBB953-44CC-2541-B0BA-3C90CF4C5809}" srcOrd="5" destOrd="0" presId="urn:microsoft.com/office/officeart/2005/8/layout/radial3"/>
    <dgm:cxn modelId="{D36DD777-D4E5-4C48-B278-CF5463B70DE1}" type="presParOf" srcId="{940A3263-42BB-DB46-AC44-A0C696D2E4E5}" destId="{4CA91AD6-C27C-9346-B60B-5A928D83879D}" srcOrd="6" destOrd="0" presId="urn:microsoft.com/office/officeart/2005/8/layout/radial3"/>
    <dgm:cxn modelId="{112D0D04-529E-1641-A9F1-ECD8C1BEBEFF}" type="presParOf" srcId="{940A3263-42BB-DB46-AC44-A0C696D2E4E5}" destId="{983A13CD-FE19-5F45-9664-851E5CD4471C}" srcOrd="7" destOrd="0" presId="urn:microsoft.com/office/officeart/2005/8/layout/radial3"/>
    <dgm:cxn modelId="{A057583E-7B2C-C549-8C0D-564B2847DF2C}" type="presParOf" srcId="{940A3263-42BB-DB46-AC44-A0C696D2E4E5}" destId="{04508AA0-61F1-E940-B65F-65F687AAAEFD}" srcOrd="8"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F78BE-46E5-A447-AB48-D951021D7DB1}">
      <dsp:nvSpPr>
        <dsp:cNvPr id="0" name=""/>
        <dsp:cNvSpPr/>
      </dsp:nvSpPr>
      <dsp:spPr>
        <a:xfrm>
          <a:off x="3382220" y="1435988"/>
          <a:ext cx="1976557" cy="2024754"/>
        </a:xfrm>
        <a:prstGeom prst="ellipse">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Calibri"/>
              <a:cs typeface="Calibri"/>
            </a:rPr>
            <a:t>School Library Learning Commons</a:t>
          </a:r>
          <a:endParaRPr lang="en-US" sz="2400" kern="1200" dirty="0">
            <a:latin typeface="Calibri"/>
            <a:cs typeface="Calibri"/>
          </a:endParaRPr>
        </a:p>
      </dsp:txBody>
      <dsp:txXfrm>
        <a:off x="3671680" y="1732506"/>
        <a:ext cx="1397637" cy="1431718"/>
      </dsp:txXfrm>
    </dsp:sp>
    <dsp:sp modelId="{830BF69B-7A6F-0143-9ADA-F1C94CFCAB9E}">
      <dsp:nvSpPr>
        <dsp:cNvPr id="0" name=""/>
        <dsp:cNvSpPr/>
      </dsp:nvSpPr>
      <dsp:spPr>
        <a:xfrm>
          <a:off x="3571297" y="-117633"/>
          <a:ext cx="1598404" cy="1595362"/>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Physical &amp; Virtual  Learning Hub</a:t>
          </a:r>
          <a:endParaRPr lang="en-US" sz="1600" kern="1200" dirty="0">
            <a:latin typeface="Calibri"/>
            <a:cs typeface="Calibri"/>
          </a:endParaRPr>
        </a:p>
      </dsp:txBody>
      <dsp:txXfrm>
        <a:off x="3805378" y="116002"/>
        <a:ext cx="1130242" cy="1128092"/>
      </dsp:txXfrm>
    </dsp:sp>
    <dsp:sp modelId="{49AD77ED-2737-F047-A74C-EA1E9A8EB459}">
      <dsp:nvSpPr>
        <dsp:cNvPr id="0" name=""/>
        <dsp:cNvSpPr/>
      </dsp:nvSpPr>
      <dsp:spPr>
        <a:xfrm>
          <a:off x="4781416" y="361465"/>
          <a:ext cx="1589266" cy="1613297"/>
        </a:xfrm>
        <a:prstGeom prst="ellipse">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Drives future-oriented teaching &amp; learning</a:t>
          </a:r>
          <a:endParaRPr lang="en-US" sz="1600" kern="1200" dirty="0">
            <a:latin typeface="Calibri"/>
            <a:cs typeface="Calibri"/>
          </a:endParaRPr>
        </a:p>
      </dsp:txBody>
      <dsp:txXfrm>
        <a:off x="5014159" y="597727"/>
        <a:ext cx="1123780" cy="1140773"/>
      </dsp:txXfrm>
    </dsp:sp>
    <dsp:sp modelId="{83D053B0-1BF0-1944-A64D-B5B024D2B6A8}">
      <dsp:nvSpPr>
        <dsp:cNvPr id="0" name=""/>
        <dsp:cNvSpPr/>
      </dsp:nvSpPr>
      <dsp:spPr>
        <a:xfrm>
          <a:off x="5343938" y="1651165"/>
          <a:ext cx="1589755" cy="159439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Inquiry, Problem Based Learning</a:t>
          </a:r>
          <a:endParaRPr lang="en-US" sz="1600" kern="1200" dirty="0">
            <a:latin typeface="Calibri"/>
            <a:cs typeface="Calibri"/>
          </a:endParaRPr>
        </a:p>
      </dsp:txBody>
      <dsp:txXfrm>
        <a:off x="5576752" y="1884659"/>
        <a:ext cx="1124127" cy="1127410"/>
      </dsp:txXfrm>
    </dsp:sp>
    <dsp:sp modelId="{7F32C005-7038-0649-A28D-2602C949CD64}">
      <dsp:nvSpPr>
        <dsp:cNvPr id="0" name=""/>
        <dsp:cNvSpPr/>
      </dsp:nvSpPr>
      <dsp:spPr>
        <a:xfrm>
          <a:off x="4812033" y="2896409"/>
          <a:ext cx="1617710" cy="1604690"/>
        </a:xfrm>
        <a:prstGeom prst="ellipse">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latin typeface="Calibri"/>
              <a:cs typeface="Calibri"/>
            </a:rPr>
            <a:t>Engagement with Information &amp; Ideas</a:t>
          </a:r>
          <a:endParaRPr lang="en-US" sz="1700" kern="1200" dirty="0">
            <a:latin typeface="Calibri"/>
            <a:cs typeface="Calibri"/>
          </a:endParaRPr>
        </a:p>
      </dsp:txBody>
      <dsp:txXfrm>
        <a:off x="5048941" y="3131410"/>
        <a:ext cx="1143894" cy="1134688"/>
      </dsp:txXfrm>
    </dsp:sp>
    <dsp:sp modelId="{F7CBB953-44CC-2541-B0BA-3C90CF4C5809}">
      <dsp:nvSpPr>
        <dsp:cNvPr id="0" name=""/>
        <dsp:cNvSpPr/>
      </dsp:nvSpPr>
      <dsp:spPr>
        <a:xfrm>
          <a:off x="3571175" y="3420453"/>
          <a:ext cx="1598648" cy="1592457"/>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latin typeface="Calibri"/>
              <a:cs typeface="Calibri"/>
            </a:rPr>
            <a:t>Reading Thrives</a:t>
          </a:r>
          <a:endParaRPr lang="en-US" sz="1700" kern="1200" dirty="0">
            <a:latin typeface="Calibri"/>
            <a:cs typeface="Calibri"/>
          </a:endParaRPr>
        </a:p>
      </dsp:txBody>
      <dsp:txXfrm>
        <a:off x="3805292" y="3653663"/>
        <a:ext cx="1130414" cy="1126037"/>
      </dsp:txXfrm>
    </dsp:sp>
    <dsp:sp modelId="{4CA91AD6-C27C-9346-B60B-5A928D83879D}">
      <dsp:nvSpPr>
        <dsp:cNvPr id="0" name=""/>
        <dsp:cNvSpPr/>
      </dsp:nvSpPr>
      <dsp:spPr>
        <a:xfrm>
          <a:off x="2315722" y="2896707"/>
          <a:ext cx="1608776" cy="1604092"/>
        </a:xfrm>
        <a:prstGeom prst="ellipse">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latin typeface="Calibri"/>
              <a:cs typeface="Calibri"/>
            </a:rPr>
            <a:t>Learning Literacies</a:t>
          </a:r>
          <a:endParaRPr lang="en-US" sz="1700" kern="1200" dirty="0">
            <a:latin typeface="Calibri"/>
            <a:cs typeface="Calibri"/>
          </a:endParaRPr>
        </a:p>
      </dsp:txBody>
      <dsp:txXfrm>
        <a:off x="2551322" y="3131621"/>
        <a:ext cx="1137576" cy="1134264"/>
      </dsp:txXfrm>
    </dsp:sp>
    <dsp:sp modelId="{983A13CD-FE19-5F45-9664-851E5CD4471C}">
      <dsp:nvSpPr>
        <dsp:cNvPr id="0" name=""/>
        <dsp:cNvSpPr/>
      </dsp:nvSpPr>
      <dsp:spPr>
        <a:xfrm>
          <a:off x="1804901" y="1651464"/>
          <a:ext cx="1594561" cy="1593801"/>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Technology for Learning</a:t>
          </a:r>
          <a:endParaRPr lang="en-US" sz="1600" kern="1200" dirty="0">
            <a:latin typeface="Calibri"/>
            <a:cs typeface="Calibri"/>
          </a:endParaRPr>
        </a:p>
      </dsp:txBody>
      <dsp:txXfrm>
        <a:off x="2038419" y="1884871"/>
        <a:ext cx="1127525" cy="1126987"/>
      </dsp:txXfrm>
    </dsp:sp>
    <dsp:sp modelId="{04508AA0-61F1-E940-B65F-65F687AAAEFD}">
      <dsp:nvSpPr>
        <dsp:cNvPr id="0" name=""/>
        <dsp:cNvSpPr/>
      </dsp:nvSpPr>
      <dsp:spPr>
        <a:xfrm>
          <a:off x="2315844" y="391626"/>
          <a:ext cx="1608532" cy="1612700"/>
        </a:xfrm>
        <a:prstGeom prst="ellipse">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Critical Thinking, Creativity, Innovation</a:t>
          </a:r>
          <a:endParaRPr lang="en-US" sz="1600" kern="1200" dirty="0">
            <a:latin typeface="Calibri"/>
            <a:cs typeface="Calibri"/>
          </a:endParaRPr>
        </a:p>
      </dsp:txBody>
      <dsp:txXfrm>
        <a:off x="2551408" y="627800"/>
        <a:ext cx="1137404" cy="114035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481463-8D7E-D74D-B66B-DE0AB5887D00}" type="datetimeFigureOut">
              <a:rPr lang="en-US" smtClean="0"/>
              <a:t>15-11-08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D75CF9-C6E4-B045-92A4-AEEB22B99843}" type="slidenum">
              <a:rPr lang="en-US" smtClean="0"/>
              <a:t>‹#›</a:t>
            </a:fld>
            <a:endParaRPr lang="en-US"/>
          </a:p>
        </p:txBody>
      </p:sp>
    </p:spTree>
    <p:extLst>
      <p:ext uri="{BB962C8B-B14F-4D97-AF65-F5344CB8AC3E}">
        <p14:creationId xmlns:p14="http://schemas.microsoft.com/office/powerpoint/2010/main" val="29856798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a standards document, </a:t>
            </a:r>
            <a:r>
              <a:rPr lang="en-CA" i="1" dirty="0" smtClean="0"/>
              <a:t>Leading Learning</a:t>
            </a:r>
            <a:r>
              <a:rPr lang="en-CA" dirty="0" smtClean="0"/>
              <a:t> sets itself apart. </a:t>
            </a:r>
          </a:p>
          <a:p>
            <a:endParaRPr lang="en-CA" dirty="0" smtClean="0"/>
          </a:p>
          <a:p>
            <a:r>
              <a:rPr lang="en-CA" dirty="0" smtClean="0"/>
              <a:t>The strong conviction that emerged from the massive collaborative process was that an arbitrary and inflexible set of standards, no matter if they were based on the latest thinking and best research, would not be useful in the Canadian context. </a:t>
            </a:r>
          </a:p>
          <a:p>
            <a:endParaRPr lang="en-CA" dirty="0" smtClean="0"/>
          </a:p>
          <a:p>
            <a:r>
              <a:rPr lang="en-CA" dirty="0" smtClean="0"/>
              <a:t>Expectations of seemingly unattainable program and staffing models would disenfranchise many dedicated people who were nevertheless devoted library employees or volunteers. </a:t>
            </a:r>
          </a:p>
          <a:p>
            <a:endParaRPr lang="en-CA" dirty="0" smtClean="0"/>
          </a:p>
          <a:p>
            <a:r>
              <a:rPr lang="en-CA" dirty="0" smtClean="0"/>
              <a:t>Standards that did not acknowledge and build on the compelling international research that indicates that the value of the school library is derived from the teacher-librarian (LRC, 2013) would, on the other hand, disenfranchise this dedicated profession and defeat the overall purpose. </a:t>
            </a:r>
            <a:endParaRPr lang="en-US" dirty="0" smtClean="0"/>
          </a:p>
          <a:p>
            <a:endParaRPr lang="en-US" dirty="0"/>
          </a:p>
        </p:txBody>
      </p:sp>
      <p:sp>
        <p:nvSpPr>
          <p:cNvPr id="4" name="Slide Number Placeholder 3"/>
          <p:cNvSpPr>
            <a:spLocks noGrp="1"/>
          </p:cNvSpPr>
          <p:nvPr>
            <p:ph type="sldNum" sz="quarter" idx="10"/>
          </p:nvPr>
        </p:nvSpPr>
        <p:spPr/>
        <p:txBody>
          <a:bodyPr/>
          <a:lstStyle/>
          <a:p>
            <a:fld id="{D624106B-C9B8-BF46-8571-FBD60500D158}" type="slidenum">
              <a:rPr lang="en-US" smtClean="0">
                <a:solidFill>
                  <a:prstClr val="black"/>
                </a:solidFill>
                <a:latin typeface="Calibri"/>
              </a:rPr>
              <a:pPr/>
              <a:t>4</a:t>
            </a:fld>
            <a:endParaRPr lang="en-US" dirty="0">
              <a:solidFill>
                <a:prstClr val="black"/>
              </a:solidFill>
              <a:latin typeface="Calibri"/>
            </a:endParaRPr>
          </a:p>
        </p:txBody>
      </p:sp>
    </p:spTree>
    <p:extLst>
      <p:ext uri="{BB962C8B-B14F-4D97-AF65-F5344CB8AC3E}">
        <p14:creationId xmlns:p14="http://schemas.microsoft.com/office/powerpoint/2010/main" val="1140461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solidFill>
                  <a:srgbClr val="000000"/>
                </a:solidFill>
                <a:latin typeface="Calibri"/>
              </a:rPr>
              <a:pPr>
                <a:buSzPct val="25000"/>
              </a:pPr>
              <a:t>6</a:t>
            </a:fld>
            <a:endParaRPr lang="en-US" dirty="0">
              <a:solidFill>
                <a:srgbClr val="000000"/>
              </a:solidFill>
              <a:latin typeface="Calibri"/>
            </a:endParaRPr>
          </a:p>
        </p:txBody>
      </p:sp>
    </p:spTree>
    <p:extLst>
      <p:ext uri="{BB962C8B-B14F-4D97-AF65-F5344CB8AC3E}">
        <p14:creationId xmlns:p14="http://schemas.microsoft.com/office/powerpoint/2010/main" val="28477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solidFill>
                  <a:srgbClr val="000000"/>
                </a:solidFill>
                <a:latin typeface="Calibri"/>
              </a:rPr>
              <a:pPr>
                <a:buSzPct val="25000"/>
              </a:pPr>
              <a:t>7</a:t>
            </a:fld>
            <a:endParaRPr lang="en-US" dirty="0">
              <a:solidFill>
                <a:srgbClr val="000000"/>
              </a:solidFill>
              <a:latin typeface="Calibri"/>
            </a:endParaRPr>
          </a:p>
        </p:txBody>
      </p:sp>
    </p:spTree>
    <p:extLst>
      <p:ext uri="{BB962C8B-B14F-4D97-AF65-F5344CB8AC3E}">
        <p14:creationId xmlns:p14="http://schemas.microsoft.com/office/powerpoint/2010/main" val="28477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smtClean="0"/>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solidFill>
                  <a:srgbClr val="000000"/>
                </a:solidFill>
                <a:latin typeface="Calibri"/>
              </a:rPr>
              <a:pPr>
                <a:buSzPct val="25000"/>
              </a:pPr>
              <a:t>8</a:t>
            </a:fld>
            <a:endParaRPr lang="en-US" dirty="0">
              <a:solidFill>
                <a:srgbClr val="000000"/>
              </a:solidFill>
              <a:latin typeface="Calibri"/>
            </a:endParaRPr>
          </a:p>
        </p:txBody>
      </p:sp>
    </p:spTree>
    <p:extLst>
      <p:ext uri="{BB962C8B-B14F-4D97-AF65-F5344CB8AC3E}">
        <p14:creationId xmlns:p14="http://schemas.microsoft.com/office/powerpoint/2010/main" val="28477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solidFill>
                  <a:srgbClr val="000000"/>
                </a:solidFill>
                <a:latin typeface="Calibri"/>
              </a:rPr>
              <a:pPr>
                <a:buSzPct val="25000"/>
              </a:pPr>
              <a:t>9</a:t>
            </a:fld>
            <a:endParaRPr lang="en-US" dirty="0">
              <a:solidFill>
                <a:srgbClr val="000000"/>
              </a:solidFill>
              <a:latin typeface="Calibri"/>
            </a:endParaRPr>
          </a:p>
        </p:txBody>
      </p:sp>
    </p:spTree>
    <p:extLst>
      <p:ext uri="{BB962C8B-B14F-4D97-AF65-F5344CB8AC3E}">
        <p14:creationId xmlns:p14="http://schemas.microsoft.com/office/powerpoint/2010/main" val="28477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solidFill>
                  <a:srgbClr val="000000"/>
                </a:solidFill>
                <a:latin typeface="Calibri"/>
              </a:rPr>
              <a:pPr>
                <a:buSzPct val="25000"/>
              </a:pPr>
              <a:t>10</a:t>
            </a:fld>
            <a:endParaRPr lang="en-US" dirty="0">
              <a:solidFill>
                <a:srgbClr val="000000"/>
              </a:solidFill>
              <a:latin typeface="Calibri"/>
            </a:endParaRPr>
          </a:p>
        </p:txBody>
      </p:sp>
    </p:spTree>
    <p:extLst>
      <p:ext uri="{BB962C8B-B14F-4D97-AF65-F5344CB8AC3E}">
        <p14:creationId xmlns:p14="http://schemas.microsoft.com/office/powerpoint/2010/main" val="28477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24106B-C9B8-BF46-8571-FBD60500D158}" type="slidenum">
              <a:rPr lang="en-US" smtClean="0">
                <a:solidFill>
                  <a:prstClr val="black"/>
                </a:solidFill>
                <a:latin typeface="Calibri"/>
              </a:rPr>
              <a:pPr/>
              <a:t>15</a:t>
            </a:fld>
            <a:endParaRPr lang="en-US" dirty="0">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16471BC4-E65E-334D-854C-E2E7E745B06C}" type="datetimeFigureOut">
              <a:rPr lang="en-US" smtClean="0"/>
              <a:t>15-11-08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1736609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6471BC4-E65E-334D-854C-E2E7E745B06C}" type="datetimeFigureOut">
              <a:rPr lang="en-US" smtClean="0"/>
              <a:t>15-11-08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1777998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6471BC4-E65E-334D-854C-E2E7E745B06C}" type="datetimeFigureOut">
              <a:rPr lang="en-US" smtClean="0"/>
              <a:t>15-11-08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3118772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 name="Shape 1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7"/>
        <p:cNvGrpSpPr/>
        <p:nvPr/>
      </p:nvGrpSpPr>
      <p:grpSpPr>
        <a:xfrm>
          <a:off x="0" y="0"/>
          <a:ext cx="0" cy="0"/>
          <a:chOff x="0" y="0"/>
          <a:chExt cx="0" cy="0"/>
        </a:xfrm>
      </p:grpSpPr>
      <p:sp>
        <p:nvSpPr>
          <p:cNvPr id="28" name="Shape 28"/>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9" name="Shape 29"/>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a:lvl1pPr>
            <a:lvl2pPr marL="457200" marR="0" indent="0" algn="ctr" rtl="0">
              <a:spcBef>
                <a:spcPts val="560"/>
              </a:spcBef>
              <a:buClr>
                <a:srgbClr val="888888"/>
              </a:buClr>
              <a:buFont typeface="Arial"/>
              <a:buNone/>
              <a:defRPr/>
            </a:lvl2pPr>
            <a:lvl3pPr marL="914400" marR="0" indent="0" algn="ctr" rtl="0">
              <a:spcBef>
                <a:spcPts val="480"/>
              </a:spcBef>
              <a:buClr>
                <a:srgbClr val="888888"/>
              </a:buClr>
              <a:buFont typeface="Arial"/>
              <a:buNone/>
              <a:defRPr/>
            </a:lvl3pPr>
            <a:lvl4pPr marL="1371600" marR="0" indent="0" algn="ctr" rtl="0">
              <a:spcBef>
                <a:spcPts val="400"/>
              </a:spcBef>
              <a:buClr>
                <a:srgbClr val="888888"/>
              </a:buClr>
              <a:buFont typeface="Arial"/>
              <a:buNone/>
              <a:defRPr/>
            </a:lvl4pPr>
            <a:lvl5pPr marL="1828800" marR="0" indent="0" algn="ctr" rtl="0">
              <a:spcBef>
                <a:spcPts val="40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6471BC4-E65E-334D-854C-E2E7E745B06C}" type="datetimeFigureOut">
              <a:rPr lang="en-US" smtClean="0"/>
              <a:t>15-11-08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3158369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16471BC4-E65E-334D-854C-E2E7E745B06C}" type="datetimeFigureOut">
              <a:rPr lang="en-US" smtClean="0"/>
              <a:t>15-11-08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2059098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16471BC4-E65E-334D-854C-E2E7E745B06C}" type="datetimeFigureOut">
              <a:rPr lang="en-US" smtClean="0"/>
              <a:t>15-11-08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1224493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16471BC4-E65E-334D-854C-E2E7E745B06C}" type="datetimeFigureOut">
              <a:rPr lang="en-US" smtClean="0"/>
              <a:t>15-11-08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3545594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16471BC4-E65E-334D-854C-E2E7E745B06C}" type="datetimeFigureOut">
              <a:rPr lang="en-US" smtClean="0"/>
              <a:t>15-11-08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1479681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471BC4-E65E-334D-854C-E2E7E745B06C}" type="datetimeFigureOut">
              <a:rPr lang="en-US" smtClean="0"/>
              <a:t>15-11-08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4185106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6471BC4-E65E-334D-854C-E2E7E745B06C}" type="datetimeFigureOut">
              <a:rPr lang="en-US" smtClean="0"/>
              <a:t>15-11-08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711431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6471BC4-E65E-334D-854C-E2E7E745B06C}" type="datetimeFigureOut">
              <a:rPr lang="en-US" smtClean="0"/>
              <a:t>15-11-08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3232977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71BC4-E65E-334D-854C-E2E7E745B06C}" type="datetimeFigureOut">
              <a:rPr lang="en-US" smtClean="0"/>
              <a:t>15-11-08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A1428-0927-5E43-A15C-14A90C3B9330}" type="slidenum">
              <a:rPr lang="en-US" smtClean="0"/>
              <a:t>‹#›</a:t>
            </a:fld>
            <a:endParaRPr lang="en-US" dirty="0"/>
          </a:p>
        </p:txBody>
      </p:sp>
    </p:spTree>
    <p:extLst>
      <p:ext uri="{BB962C8B-B14F-4D97-AF65-F5344CB8AC3E}">
        <p14:creationId xmlns:p14="http://schemas.microsoft.com/office/powerpoint/2010/main" val="3796187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a:lvl1pPr>
            <a:lvl2pPr marL="742950" marR="0" indent="-107950" algn="l" rtl="0">
              <a:spcBef>
                <a:spcPts val="560"/>
              </a:spcBef>
              <a:buClr>
                <a:schemeClr val="dk1"/>
              </a:buClr>
              <a:buFont typeface="Arial"/>
              <a:buChar char="–"/>
              <a:defRPr/>
            </a:lvl2pPr>
            <a:lvl3pPr marL="1143000" marR="0" indent="-76200" algn="l" rtl="0">
              <a:spcBef>
                <a:spcPts val="480"/>
              </a:spcBef>
              <a:buClr>
                <a:schemeClr val="dk1"/>
              </a:buClr>
              <a:buFont typeface="Arial"/>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defTabSz="914400"/>
            <a:endParaRPr sz="1400" kern="0">
              <a:solidFill>
                <a:srgbClr val="000000"/>
              </a:solidFill>
              <a:latin typeface="Arial"/>
              <a:ea typeface="Arial"/>
              <a:cs typeface="Arial"/>
              <a:sym typeface="Arial"/>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defTabSz="914400"/>
            <a:endParaRPr sz="1400" kern="0">
              <a:solidFill>
                <a:srgbClr val="000000"/>
              </a:solidFill>
              <a:latin typeface="Arial"/>
              <a:ea typeface="Arial"/>
              <a:cs typeface="Arial"/>
              <a:sym typeface="Arial"/>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defTabSz="914400">
              <a:buSzPct val="25000"/>
            </a:pPr>
            <a:fld id="{00000000-1234-1234-1234-123412341234}" type="slidenum">
              <a:rPr lang="en-US" kern="0"/>
              <a:pPr defTabSz="914400">
                <a:buSzPct val="25000"/>
              </a:pPr>
              <a:t>‹#›</a:t>
            </a:fld>
            <a:endParaRPr lang="en-US" kern="0" dirty="0"/>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hyperlink" Target="http://clatoolbox.ca/casl/slic/llsop.html" TargetMode="External"/><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7.tiff"/><Relationship Id="rId4" Type="http://schemas.openxmlformats.org/officeDocument/2006/relationships/image" Target="../media/image18.tif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tiff"/><Relationship Id="rId4" Type="http://schemas.openxmlformats.org/officeDocument/2006/relationships/image" Target="../media/image24.tiff"/><Relationship Id="rId1" Type="http://schemas.openxmlformats.org/officeDocument/2006/relationships/slideLayout" Target="../slideLayouts/slideLayout7.xml"/><Relationship Id="rId2" Type="http://schemas.openxmlformats.org/officeDocument/2006/relationships/image" Target="../media/image22.tiff"/></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tiff"/><Relationship Id="rId4" Type="http://schemas.openxmlformats.org/officeDocument/2006/relationships/image" Target="../media/image10.tiff"/><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1.tiff"/><Relationship Id="rId4" Type="http://schemas.openxmlformats.org/officeDocument/2006/relationships/image" Target="../media/image12.tiff"/><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3.tiff"/><Relationship Id="rId4" Type="http://schemas.openxmlformats.org/officeDocument/2006/relationships/image" Target="../media/image14.tiff"/><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5.tiff"/><Relationship Id="rId4" Type="http://schemas.openxmlformats.org/officeDocument/2006/relationships/image" Target="../media/image16.tiff"/><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LLcover.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3177" y="369170"/>
            <a:ext cx="3633833" cy="4526831"/>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616824" y="870864"/>
            <a:ext cx="4288118" cy="1569660"/>
          </a:xfrm>
          <a:prstGeom prst="rect">
            <a:avLst/>
          </a:prstGeom>
          <a:noFill/>
        </p:spPr>
        <p:txBody>
          <a:bodyPr wrap="square" rtlCol="0">
            <a:spAutoFit/>
          </a:bodyPr>
          <a:lstStyle/>
          <a:p>
            <a:r>
              <a:rPr lang="en-US" sz="4400" b="1" dirty="0" smtClean="0">
                <a:solidFill>
                  <a:schemeClr val="accent1">
                    <a:lumMod val="75000"/>
                  </a:schemeClr>
                </a:solidFill>
              </a:rPr>
              <a:t>Leading Learning</a:t>
            </a:r>
          </a:p>
          <a:p>
            <a:endParaRPr lang="en-US" sz="1200" b="1" dirty="0" smtClean="0">
              <a:solidFill>
                <a:schemeClr val="accent1">
                  <a:lumMod val="75000"/>
                </a:schemeClr>
              </a:solidFill>
            </a:endParaRPr>
          </a:p>
          <a:p>
            <a:r>
              <a:rPr lang="en-US" sz="2000" b="1" dirty="0" smtClean="0">
                <a:solidFill>
                  <a:schemeClr val="accent1">
                    <a:lumMod val="75000"/>
                  </a:schemeClr>
                </a:solidFill>
              </a:rPr>
              <a:t>Standards of Practice for School Library Learning Commons in Canada</a:t>
            </a:r>
            <a:endParaRPr lang="en-US" sz="2000" b="1" dirty="0">
              <a:solidFill>
                <a:schemeClr val="accent1">
                  <a:lumMod val="75000"/>
                </a:schemeClr>
              </a:solidFill>
            </a:endParaRPr>
          </a:p>
        </p:txBody>
      </p:sp>
      <p:grpSp>
        <p:nvGrpSpPr>
          <p:cNvPr id="24" name="Group 23"/>
          <p:cNvGrpSpPr/>
          <p:nvPr/>
        </p:nvGrpSpPr>
        <p:grpSpPr>
          <a:xfrm>
            <a:off x="4721412" y="2953362"/>
            <a:ext cx="3968165" cy="1195580"/>
            <a:chOff x="4721412" y="3700421"/>
            <a:chExt cx="3968165" cy="1195580"/>
          </a:xfrm>
        </p:grpSpPr>
        <p:sp>
          <p:nvSpPr>
            <p:cNvPr id="21" name="TextBox 20"/>
            <p:cNvSpPr txBox="1"/>
            <p:nvPr/>
          </p:nvSpPr>
          <p:spPr>
            <a:xfrm>
              <a:off x="4721412" y="4526669"/>
              <a:ext cx="3630705" cy="369332"/>
            </a:xfrm>
            <a:prstGeom prst="rect">
              <a:avLst/>
            </a:prstGeom>
            <a:noFill/>
          </p:spPr>
          <p:txBody>
            <a:bodyPr wrap="square" rtlCol="0">
              <a:spAutoFit/>
            </a:bodyPr>
            <a:lstStyle/>
            <a:p>
              <a:r>
                <a:rPr lang="en-US" dirty="0">
                  <a:solidFill>
                    <a:prstClr val="black"/>
                  </a:solidFill>
                  <a:latin typeface="Calibri"/>
                </a:rPr>
                <a:t>Canadian Library Association </a:t>
              </a:r>
              <a:r>
                <a:rPr lang="en-US" dirty="0" smtClean="0">
                  <a:solidFill>
                    <a:prstClr val="black"/>
                  </a:solidFill>
                  <a:latin typeface="Calibri"/>
                </a:rPr>
                <a:t>(2014)</a:t>
              </a:r>
              <a:endParaRPr lang="en-US" dirty="0">
                <a:solidFill>
                  <a:prstClr val="black"/>
                </a:solidFill>
                <a:latin typeface="Calibri"/>
              </a:endParaRPr>
            </a:p>
          </p:txBody>
        </p:sp>
        <p:pic>
          <p:nvPicPr>
            <p:cNvPr id="22" name="Picture 21" descr="CLA_logo.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21412" y="3700421"/>
              <a:ext cx="3968165" cy="826248"/>
            </a:xfrm>
            <a:prstGeom prst="rect">
              <a:avLst/>
            </a:prstGeom>
          </p:spPr>
        </p:pic>
      </p:grpSp>
      <p:sp>
        <p:nvSpPr>
          <p:cNvPr id="8" name="TextBox 7"/>
          <p:cNvSpPr txBox="1"/>
          <p:nvPr/>
        </p:nvSpPr>
        <p:spPr>
          <a:xfrm>
            <a:off x="141579" y="5479754"/>
            <a:ext cx="8800353" cy="1272143"/>
          </a:xfrm>
          <a:prstGeom prst="rect">
            <a:avLst/>
          </a:prstGeom>
          <a:noFill/>
        </p:spPr>
        <p:txBody>
          <a:bodyPr wrap="square" rtlCol="0">
            <a:spAutoFit/>
          </a:bodyPr>
          <a:lstStyle/>
          <a:p>
            <a:pPr algn="ctr">
              <a:lnSpc>
                <a:spcPct val="110000"/>
              </a:lnSpc>
            </a:pPr>
            <a:r>
              <a:rPr lang="en-US" b="1" dirty="0" smtClean="0">
                <a:solidFill>
                  <a:schemeClr val="accent1">
                    <a:lumMod val="75000"/>
                  </a:schemeClr>
                </a:solidFill>
              </a:rPr>
              <a:t>Full PDF document and bibliography available on the School Libraries in Canada website:</a:t>
            </a:r>
          </a:p>
          <a:p>
            <a:pPr algn="ctr">
              <a:lnSpc>
                <a:spcPct val="110000"/>
              </a:lnSpc>
            </a:pPr>
            <a:r>
              <a:rPr lang="en-US" sz="2000" b="1" dirty="0">
                <a:solidFill>
                  <a:schemeClr val="accent1">
                    <a:lumMod val="75000"/>
                  </a:schemeClr>
                </a:solidFill>
                <a:hlinkClick r:id="rId4"/>
              </a:rPr>
              <a:t>http://clatoolbox.ca/casl/slic/</a:t>
            </a:r>
            <a:r>
              <a:rPr lang="en-US" sz="2000" b="1" dirty="0" smtClean="0">
                <a:solidFill>
                  <a:schemeClr val="accent1">
                    <a:lumMod val="75000"/>
                  </a:schemeClr>
                </a:solidFill>
                <a:hlinkClick r:id="rId4"/>
              </a:rPr>
              <a:t>llsop.html</a:t>
            </a:r>
            <a:r>
              <a:rPr lang="en-US" sz="2000" b="1" dirty="0" smtClean="0">
                <a:solidFill>
                  <a:schemeClr val="accent1">
                    <a:lumMod val="75000"/>
                  </a:schemeClr>
                </a:solidFill>
              </a:rPr>
              <a:t> </a:t>
            </a:r>
          </a:p>
          <a:p>
            <a:pPr algn="ctr">
              <a:lnSpc>
                <a:spcPct val="110000"/>
              </a:lnSpc>
            </a:pPr>
            <a:endParaRPr lang="en-US" sz="1100" b="1" dirty="0">
              <a:solidFill>
                <a:schemeClr val="accent1">
                  <a:lumMod val="75000"/>
                </a:schemeClr>
              </a:solidFill>
            </a:endParaRPr>
          </a:p>
          <a:p>
            <a:pPr algn="ctr">
              <a:lnSpc>
                <a:spcPct val="110000"/>
              </a:lnSpc>
            </a:pPr>
            <a:r>
              <a:rPr lang="en-US" sz="2000" b="1" dirty="0" smtClean="0">
                <a:solidFill>
                  <a:schemeClr val="accent1">
                    <a:lumMod val="75000"/>
                  </a:schemeClr>
                </a:solidFill>
              </a:rPr>
              <a:t>Linked from our session webpage</a:t>
            </a:r>
            <a:endParaRPr lang="en-US" sz="2000" b="1" dirty="0">
              <a:solidFill>
                <a:schemeClr val="accent1">
                  <a:lumMod val="75000"/>
                </a:schemeClr>
              </a:solidFill>
            </a:endParaRPr>
          </a:p>
        </p:txBody>
      </p:sp>
    </p:spTree>
    <p:extLst>
      <p:ext uri="{BB962C8B-B14F-4D97-AF65-F5344CB8AC3E}">
        <p14:creationId xmlns:p14="http://schemas.microsoft.com/office/powerpoint/2010/main" val="18771620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urpleBanner.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9854"/>
            <a:ext cx="9144000" cy="1113764"/>
          </a:xfrm>
          <a:prstGeom prst="rect">
            <a:avLst/>
          </a:prstGeom>
        </p:spPr>
      </p:pic>
      <p:sp>
        <p:nvSpPr>
          <p:cNvPr id="2" name="TextBox 1"/>
          <p:cNvSpPr txBox="1"/>
          <p:nvPr/>
        </p:nvSpPr>
        <p:spPr>
          <a:xfrm>
            <a:off x="1022643" y="1325648"/>
            <a:ext cx="7109639" cy="4365298"/>
          </a:xfrm>
          <a:prstGeom prst="rect">
            <a:avLst/>
          </a:prstGeom>
          <a:noFill/>
        </p:spPr>
        <p:txBody>
          <a:bodyPr wrap="none" rtlCol="0">
            <a:spAutoFit/>
          </a:bodyPr>
          <a:lstStyle/>
          <a:p>
            <a:pPr marL="457200" indent="-457200">
              <a:lnSpc>
                <a:spcPct val="150000"/>
              </a:lnSpc>
              <a:buSzPct val="100000"/>
              <a:buFontTx/>
              <a:buBlip>
                <a:blip r:embed="rId4"/>
              </a:buBlip>
            </a:pPr>
            <a:r>
              <a:rPr lang="en-US" sz="2800" b="1" dirty="0" smtClean="0">
                <a:solidFill>
                  <a:srgbClr val="6D2B80"/>
                </a:solidFill>
                <a:latin typeface="Calibri"/>
                <a:cs typeface="Calibri"/>
              </a:rPr>
              <a:t>Designing for a Collaborative Physical LLC</a:t>
            </a:r>
          </a:p>
          <a:p>
            <a:pPr marL="457200" indent="-457200">
              <a:lnSpc>
                <a:spcPct val="150000"/>
              </a:lnSpc>
              <a:buSzPct val="100000"/>
              <a:buFontTx/>
              <a:buBlip>
                <a:blip r:embed="rId4"/>
              </a:buBlip>
            </a:pPr>
            <a:r>
              <a:rPr lang="en-US" sz="2800" b="1" dirty="0">
                <a:solidFill>
                  <a:srgbClr val="6D2B80"/>
                </a:solidFill>
                <a:latin typeface="Calibri"/>
                <a:cs typeface="Calibri"/>
              </a:rPr>
              <a:t>Designing for a Collaborative </a:t>
            </a:r>
            <a:r>
              <a:rPr lang="en-US" sz="2800" b="1" dirty="0" smtClean="0">
                <a:solidFill>
                  <a:srgbClr val="6D2B80"/>
                </a:solidFill>
                <a:latin typeface="Calibri"/>
                <a:cs typeface="Calibri"/>
              </a:rPr>
              <a:t>Virtual </a:t>
            </a:r>
            <a:r>
              <a:rPr lang="en-US" sz="2800" b="1" dirty="0">
                <a:solidFill>
                  <a:srgbClr val="6D2B80"/>
                </a:solidFill>
                <a:latin typeface="Calibri"/>
                <a:cs typeface="Calibri"/>
              </a:rPr>
              <a:t>LLC</a:t>
            </a:r>
          </a:p>
          <a:p>
            <a:pPr marL="457200" indent="-457200">
              <a:lnSpc>
                <a:spcPct val="150000"/>
              </a:lnSpc>
              <a:buSzPct val="100000"/>
              <a:buFontTx/>
              <a:buBlip>
                <a:blip r:embed="rId4"/>
              </a:buBlip>
            </a:pPr>
            <a:r>
              <a:rPr lang="en-US" sz="2800" b="1" dirty="0" smtClean="0">
                <a:solidFill>
                  <a:srgbClr val="6D2B80"/>
                </a:solidFill>
                <a:latin typeface="Calibri"/>
                <a:cs typeface="Calibri"/>
              </a:rPr>
              <a:t>Designing for Accessibility in the LLC</a:t>
            </a:r>
          </a:p>
          <a:p>
            <a:pPr marL="457200" indent="-457200">
              <a:lnSpc>
                <a:spcPct val="150000"/>
              </a:lnSpc>
              <a:buSzPct val="100000"/>
              <a:buFontTx/>
              <a:buBlip>
                <a:blip r:embed="rId4"/>
              </a:buBlip>
            </a:pPr>
            <a:r>
              <a:rPr lang="en-US" sz="2800" b="1" dirty="0" smtClean="0">
                <a:solidFill>
                  <a:srgbClr val="6D2B80"/>
                </a:solidFill>
                <a:latin typeface="Calibri"/>
                <a:cs typeface="Calibri"/>
              </a:rPr>
              <a:t>Designing for Responsive Print and </a:t>
            </a:r>
          </a:p>
          <a:p>
            <a:pPr>
              <a:buSzPct val="100000"/>
            </a:pPr>
            <a:r>
              <a:rPr lang="en-US" sz="2800" b="1" dirty="0">
                <a:solidFill>
                  <a:srgbClr val="6D2B80"/>
                </a:solidFill>
                <a:latin typeface="Calibri"/>
                <a:cs typeface="Calibri"/>
              </a:rPr>
              <a:t> </a:t>
            </a:r>
            <a:r>
              <a:rPr lang="en-US" sz="2800" b="1" dirty="0" smtClean="0">
                <a:solidFill>
                  <a:srgbClr val="6D2B80"/>
                </a:solidFill>
                <a:latin typeface="Calibri"/>
                <a:cs typeface="Calibri"/>
              </a:rPr>
              <a:t>     Digital Collections</a:t>
            </a:r>
          </a:p>
          <a:p>
            <a:pPr marL="457200" indent="-457200">
              <a:lnSpc>
                <a:spcPct val="150000"/>
              </a:lnSpc>
              <a:buSzPct val="100000"/>
              <a:buFontTx/>
              <a:buBlip>
                <a:blip r:embed="rId4"/>
              </a:buBlip>
            </a:pPr>
            <a:r>
              <a:rPr lang="en-US" sz="2800" b="1" dirty="0" smtClean="0">
                <a:solidFill>
                  <a:srgbClr val="6D2B80"/>
                </a:solidFill>
                <a:latin typeface="Calibri"/>
                <a:cs typeface="Calibri"/>
              </a:rPr>
              <a:t>Designing for Creativity and Innovation</a:t>
            </a:r>
          </a:p>
          <a:p>
            <a:pPr marL="457200" indent="-457200">
              <a:lnSpc>
                <a:spcPct val="150000"/>
              </a:lnSpc>
              <a:buSzPct val="100000"/>
              <a:buFontTx/>
              <a:buBlip>
                <a:blip r:embed="rId4"/>
              </a:buBlip>
            </a:pPr>
            <a:r>
              <a:rPr lang="en-US" sz="2800" b="1" dirty="0" smtClean="0">
                <a:solidFill>
                  <a:srgbClr val="6D2B80"/>
                </a:solidFill>
                <a:latin typeface="Calibri"/>
                <a:cs typeface="Calibri"/>
              </a:rPr>
              <a:t>Designing for a Participatory School Culture</a:t>
            </a:r>
            <a:endParaRPr lang="en-US" sz="2800" b="1" dirty="0">
              <a:solidFill>
                <a:srgbClr val="6D2B80"/>
              </a:solidFill>
              <a:latin typeface="Calibri"/>
              <a:cs typeface="Calibri"/>
            </a:endParaRPr>
          </a:p>
        </p:txBody>
      </p:sp>
      <p:sp>
        <p:nvSpPr>
          <p:cNvPr id="4" name="Oval 3"/>
          <p:cNvSpPr/>
          <p:nvPr/>
        </p:nvSpPr>
        <p:spPr>
          <a:xfrm>
            <a:off x="7189815" y="5740431"/>
            <a:ext cx="1797873" cy="1002101"/>
          </a:xfrm>
          <a:prstGeom prst="ellipse">
            <a:avLst/>
          </a:prstGeom>
          <a:solidFill>
            <a:srgbClr val="6D2B8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solidFill>
                  <a:srgbClr val="FFFFFF"/>
                </a:solidFill>
                <a:latin typeface="Calibri"/>
                <a:cs typeface="Calibri"/>
              </a:rPr>
              <a:t>page 19</a:t>
            </a:r>
            <a:endParaRPr lang="en-US" sz="2400" b="1" dirty="0">
              <a:solidFill>
                <a:srgbClr val="FFFFFF"/>
              </a:solidFill>
              <a:latin typeface="Calibri"/>
              <a:cs typeface="Calibri"/>
            </a:endParaRPr>
          </a:p>
        </p:txBody>
      </p:sp>
    </p:spTree>
    <p:extLst>
      <p:ext uri="{BB962C8B-B14F-4D97-AF65-F5344CB8AC3E}">
        <p14:creationId xmlns:p14="http://schemas.microsoft.com/office/powerpoint/2010/main" val="29835107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385916" y="1112021"/>
            <a:ext cx="3358835" cy="4437746"/>
            <a:chOff x="5385916" y="324346"/>
            <a:chExt cx="3358835" cy="4437746"/>
          </a:xfrm>
        </p:grpSpPr>
        <p:pic>
          <p:nvPicPr>
            <p:cNvPr id="3" name="Picture 2" descr="LLcover.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85916" y="324346"/>
              <a:ext cx="3358835" cy="3996745"/>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5691384" y="4454315"/>
              <a:ext cx="2809930" cy="307777"/>
            </a:xfrm>
            <a:prstGeom prst="rect">
              <a:avLst/>
            </a:prstGeom>
            <a:noFill/>
          </p:spPr>
          <p:txBody>
            <a:bodyPr wrap="square" rtlCol="0">
              <a:spAutoFit/>
            </a:bodyPr>
            <a:lstStyle/>
            <a:p>
              <a:r>
                <a:rPr lang="en-US" sz="1400" dirty="0">
                  <a:solidFill>
                    <a:prstClr val="black"/>
                  </a:solidFill>
                  <a:latin typeface="Calibri"/>
                </a:rPr>
                <a:t>Canadian Library Association 2014</a:t>
              </a:r>
            </a:p>
          </p:txBody>
        </p:sp>
      </p:grpSp>
      <p:grpSp>
        <p:nvGrpSpPr>
          <p:cNvPr id="8" name="Group 7"/>
          <p:cNvGrpSpPr/>
          <p:nvPr/>
        </p:nvGrpSpPr>
        <p:grpSpPr>
          <a:xfrm>
            <a:off x="176851" y="1112021"/>
            <a:ext cx="4934067" cy="4437746"/>
            <a:chOff x="176851" y="324346"/>
            <a:chExt cx="4934067" cy="4437746"/>
          </a:xfrm>
        </p:grpSpPr>
        <p:sp>
          <p:nvSpPr>
            <p:cNvPr id="6" name="Rectangle 5"/>
            <p:cNvSpPr/>
            <p:nvPr/>
          </p:nvSpPr>
          <p:spPr>
            <a:xfrm>
              <a:off x="176851" y="324346"/>
              <a:ext cx="4934067" cy="443774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5" name="TextBox 4"/>
            <p:cNvSpPr txBox="1"/>
            <p:nvPr/>
          </p:nvSpPr>
          <p:spPr>
            <a:xfrm>
              <a:off x="337625" y="430902"/>
              <a:ext cx="4773293" cy="4148828"/>
            </a:xfrm>
            <a:prstGeom prst="rect">
              <a:avLst/>
            </a:prstGeom>
            <a:noFill/>
          </p:spPr>
          <p:txBody>
            <a:bodyPr wrap="square" rtlCol="0">
              <a:spAutoFit/>
            </a:bodyPr>
            <a:lstStyle/>
            <a:p>
              <a:pPr>
                <a:lnSpc>
                  <a:spcPct val="110000"/>
                </a:lnSpc>
              </a:pPr>
              <a:r>
                <a:rPr lang="en-US" sz="2400" b="1" dirty="0">
                  <a:solidFill>
                    <a:prstClr val="white"/>
                  </a:solidFill>
                  <a:latin typeface="Calibri"/>
                </a:rPr>
                <a:t>The framework of standards comes to life in growth continuums to support transformations from library facilities to vibrant library learning commons. The standards represent guideposts along the journey, and schools will find themselves at different points with each standard and theme within the growth continuums. </a:t>
              </a:r>
              <a:endParaRPr lang="en-US" b="1" dirty="0">
                <a:solidFill>
                  <a:prstClr val="white"/>
                </a:solidFill>
                <a:latin typeface="Calibri"/>
              </a:endParaRPr>
            </a:p>
          </p:txBody>
        </p:sp>
      </p:grpSp>
    </p:spTree>
    <p:extLst>
      <p:ext uri="{BB962C8B-B14F-4D97-AF65-F5344CB8AC3E}">
        <p14:creationId xmlns:p14="http://schemas.microsoft.com/office/powerpoint/2010/main" val="5149676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1038" y="248295"/>
            <a:ext cx="3271048" cy="584776"/>
          </a:xfrm>
          <a:prstGeom prst="rect">
            <a:avLst/>
          </a:prstGeom>
          <a:noFill/>
        </p:spPr>
        <p:txBody>
          <a:bodyPr wrap="none" rtlCol="0">
            <a:spAutoFit/>
          </a:bodyPr>
          <a:lstStyle/>
          <a:p>
            <a:r>
              <a:rPr lang="en-US" sz="3200" b="1" dirty="0">
                <a:solidFill>
                  <a:srgbClr val="EEECE1">
                    <a:lumMod val="50000"/>
                  </a:srgbClr>
                </a:solidFill>
                <a:latin typeface="Calibri"/>
              </a:rPr>
              <a:t>Growth Indicators</a:t>
            </a:r>
          </a:p>
        </p:txBody>
      </p:sp>
      <p:pic>
        <p:nvPicPr>
          <p:cNvPr id="3" name="Picture 2" descr="LLcontinuum.tif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33071"/>
            <a:ext cx="9144000" cy="1243377"/>
          </a:xfrm>
          <a:prstGeom prst="rect">
            <a:avLst/>
          </a:prstGeom>
        </p:spPr>
      </p:pic>
      <p:grpSp>
        <p:nvGrpSpPr>
          <p:cNvPr id="6" name="Group 5"/>
          <p:cNvGrpSpPr/>
          <p:nvPr/>
        </p:nvGrpSpPr>
        <p:grpSpPr>
          <a:xfrm>
            <a:off x="391942" y="2364211"/>
            <a:ext cx="8418908" cy="4080231"/>
            <a:chOff x="391942" y="2364211"/>
            <a:chExt cx="8418908" cy="4080231"/>
          </a:xfrm>
        </p:grpSpPr>
        <p:sp>
          <p:nvSpPr>
            <p:cNvPr id="5" name="Rectangle 4"/>
            <p:cNvSpPr/>
            <p:nvPr/>
          </p:nvSpPr>
          <p:spPr>
            <a:xfrm>
              <a:off x="391942" y="2364211"/>
              <a:ext cx="8418908" cy="4080231"/>
            </a:xfrm>
            <a:prstGeom prst="rect">
              <a:avLst/>
            </a:prstGeom>
            <a:solidFill>
              <a:schemeClr val="bg2">
                <a:lumMod val="50000"/>
              </a:schemeClr>
            </a:solidFill>
            <a:ln>
              <a:solidFill>
                <a:schemeClr val="bg2">
                  <a:lumMod val="50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4" name="TextBox 3"/>
            <p:cNvSpPr txBox="1"/>
            <p:nvPr/>
          </p:nvSpPr>
          <p:spPr>
            <a:xfrm>
              <a:off x="533045" y="2442611"/>
              <a:ext cx="8183742" cy="3876958"/>
            </a:xfrm>
            <a:prstGeom prst="rect">
              <a:avLst/>
            </a:prstGeom>
            <a:noFill/>
          </p:spPr>
          <p:txBody>
            <a:bodyPr wrap="square" rtlCol="0">
              <a:spAutoFit/>
            </a:bodyPr>
            <a:lstStyle/>
            <a:p>
              <a:pPr>
                <a:lnSpc>
                  <a:spcPct val="110000"/>
                </a:lnSpc>
              </a:pPr>
              <a:r>
                <a:rPr lang="en-US" sz="2800" b="1" dirty="0">
                  <a:solidFill>
                    <a:prstClr val="white"/>
                  </a:solidFill>
                  <a:latin typeface="Calibri"/>
                </a:rPr>
                <a:t>The goal is to get all schools on the path to providing the very best learning environments and library programs possible to support students academically and personally in learning to learn. Every school will find itself somewhere at a different place on the continuum for each indicator. The continuum will assist decision makers to determine what results have been achieved and also to provide future goals. </a:t>
              </a:r>
              <a:endParaRPr lang="en-US" b="1" dirty="0">
                <a:solidFill>
                  <a:prstClr val="white"/>
                </a:solidFill>
                <a:latin typeface="Calibri"/>
              </a:endParaRPr>
            </a:p>
          </p:txBody>
        </p:sp>
      </p:grpSp>
    </p:spTree>
    <p:extLst>
      <p:ext uri="{BB962C8B-B14F-4D97-AF65-F5344CB8AC3E}">
        <p14:creationId xmlns:p14="http://schemas.microsoft.com/office/powerpoint/2010/main" val="14602145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tinuum.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9412" y="994759"/>
            <a:ext cx="8857819" cy="5549477"/>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597647" y="231449"/>
            <a:ext cx="7874000" cy="523220"/>
          </a:xfrm>
          <a:prstGeom prst="rect">
            <a:avLst/>
          </a:prstGeom>
          <a:noFill/>
        </p:spPr>
        <p:txBody>
          <a:bodyPr wrap="square" rtlCol="0">
            <a:spAutoFit/>
          </a:bodyPr>
          <a:lstStyle/>
          <a:p>
            <a:r>
              <a:rPr lang="en-US" sz="2800" b="1" dirty="0" smtClean="0">
                <a:solidFill>
                  <a:schemeClr val="bg2">
                    <a:lumMod val="50000"/>
                  </a:schemeClr>
                </a:solidFill>
              </a:rPr>
              <a:t>Example: </a:t>
            </a:r>
            <a:r>
              <a:rPr lang="en-US" sz="2800" b="1" dirty="0" smtClean="0">
                <a:solidFill>
                  <a:schemeClr val="accent4">
                    <a:lumMod val="75000"/>
                  </a:schemeClr>
                </a:solidFill>
              </a:rPr>
              <a:t>Standard </a:t>
            </a:r>
            <a:r>
              <a:rPr lang="en-US" sz="2800" b="1" dirty="0" smtClean="0">
                <a:solidFill>
                  <a:schemeClr val="accent4">
                    <a:lumMod val="75000"/>
                  </a:schemeClr>
                </a:solidFill>
                <a:latin typeface="Wingdings"/>
                <a:ea typeface="Wingdings"/>
                <a:cs typeface="Wingdings"/>
                <a:sym typeface="Wingdings"/>
              </a:rPr>
              <a:t></a:t>
            </a:r>
            <a:r>
              <a:rPr lang="en-US" sz="2800" b="1" dirty="0">
                <a:solidFill>
                  <a:schemeClr val="accent4">
                    <a:lumMod val="75000"/>
                  </a:schemeClr>
                </a:solidFill>
                <a:sym typeface="Wingdings"/>
              </a:rPr>
              <a:t> </a:t>
            </a:r>
            <a:r>
              <a:rPr lang="en-US" sz="2800" b="1" dirty="0" smtClean="0">
                <a:solidFill>
                  <a:schemeClr val="accent4">
                    <a:lumMod val="75000"/>
                  </a:schemeClr>
                </a:solidFill>
                <a:sym typeface="Wingdings"/>
              </a:rPr>
              <a:t>Themes </a:t>
            </a:r>
            <a:r>
              <a:rPr lang="en-US" sz="2800" b="1" dirty="0" smtClean="0">
                <a:solidFill>
                  <a:schemeClr val="accent4">
                    <a:lumMod val="75000"/>
                  </a:schemeClr>
                </a:solidFill>
                <a:latin typeface="Wingdings"/>
                <a:ea typeface="Wingdings"/>
                <a:cs typeface="Wingdings"/>
                <a:sym typeface="Wingdings"/>
              </a:rPr>
              <a:t></a:t>
            </a:r>
            <a:r>
              <a:rPr lang="en-US" sz="2800" b="1" dirty="0" smtClean="0">
                <a:solidFill>
                  <a:schemeClr val="accent4">
                    <a:lumMod val="75000"/>
                  </a:schemeClr>
                </a:solidFill>
                <a:latin typeface="+mj-lt"/>
                <a:ea typeface="Wingdings"/>
                <a:cs typeface="Wingdings"/>
                <a:sym typeface="Wingdings"/>
              </a:rPr>
              <a:t> Growth Indicators</a:t>
            </a:r>
            <a:r>
              <a:rPr lang="en-US" sz="2800" b="1" dirty="0" smtClean="0">
                <a:solidFill>
                  <a:schemeClr val="accent4">
                    <a:lumMod val="75000"/>
                  </a:schemeClr>
                </a:solidFill>
                <a:latin typeface="Wingdings"/>
                <a:ea typeface="Wingdings"/>
                <a:cs typeface="Wingdings"/>
                <a:sym typeface="Wingdings"/>
              </a:rPr>
              <a:t> </a:t>
            </a:r>
            <a:r>
              <a:rPr lang="en-US" sz="2800" b="1" dirty="0" smtClean="0">
                <a:solidFill>
                  <a:schemeClr val="accent4">
                    <a:lumMod val="75000"/>
                  </a:schemeClr>
                </a:solidFill>
                <a:sym typeface="Wingdings"/>
              </a:rPr>
              <a:t> </a:t>
            </a:r>
            <a:endParaRPr lang="en-US" sz="2800" b="1" dirty="0">
              <a:solidFill>
                <a:schemeClr val="accent4">
                  <a:lumMod val="75000"/>
                </a:schemeClr>
              </a:solidFill>
            </a:endParaRPr>
          </a:p>
        </p:txBody>
      </p:sp>
    </p:spTree>
    <p:extLst>
      <p:ext uri="{BB962C8B-B14F-4D97-AF65-F5344CB8AC3E}">
        <p14:creationId xmlns:p14="http://schemas.microsoft.com/office/powerpoint/2010/main" val="21798680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87901" y="217231"/>
            <a:ext cx="3965749" cy="707886"/>
          </a:xfrm>
          <a:prstGeom prst="rect">
            <a:avLst/>
          </a:prstGeom>
          <a:noFill/>
        </p:spPr>
        <p:txBody>
          <a:bodyPr wrap="none" rtlCol="0">
            <a:spAutoFit/>
          </a:bodyPr>
          <a:lstStyle/>
          <a:p>
            <a:r>
              <a:rPr lang="en-US" sz="4000" b="1" dirty="0">
                <a:solidFill>
                  <a:srgbClr val="1F497D"/>
                </a:solidFill>
                <a:latin typeface="Calibri"/>
              </a:rPr>
              <a:t>SEE IT IN ACTION!</a:t>
            </a:r>
          </a:p>
        </p:txBody>
      </p:sp>
      <p:pic>
        <p:nvPicPr>
          <p:cNvPr id="3" name="Picture 2" descr="SeeItInAction.tif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9488" y="217231"/>
            <a:ext cx="2594297" cy="3130075"/>
          </a:xfrm>
          <a:prstGeom prst="rect">
            <a:avLst/>
          </a:prstGeom>
          <a:ln>
            <a:noFill/>
          </a:ln>
          <a:effectLst>
            <a:outerShdw blurRad="292100" dist="139700" dir="2700000" algn="tl" rotWithShape="0">
              <a:srgbClr val="333333">
                <a:alpha val="65000"/>
              </a:srgbClr>
            </a:outerShdw>
          </a:effectLst>
        </p:spPr>
      </p:pic>
      <p:pic>
        <p:nvPicPr>
          <p:cNvPr id="4" name="Picture 3" descr="ExampleAnnotated.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11496" y="1230441"/>
            <a:ext cx="3992103" cy="2622407"/>
          </a:xfrm>
          <a:prstGeom prst="rect">
            <a:avLst/>
          </a:prstGeom>
          <a:ln>
            <a:noFill/>
          </a:ln>
          <a:effectLst>
            <a:outerShdw blurRad="292100" dist="139700" dir="2700000" algn="tl" rotWithShape="0">
              <a:srgbClr val="333333">
                <a:alpha val="65000"/>
              </a:srgbClr>
            </a:outerShdw>
          </a:effectLst>
        </p:spPr>
      </p:pic>
      <p:grpSp>
        <p:nvGrpSpPr>
          <p:cNvPr id="7" name="Group 6"/>
          <p:cNvGrpSpPr/>
          <p:nvPr/>
        </p:nvGrpSpPr>
        <p:grpSpPr>
          <a:xfrm>
            <a:off x="1848119" y="3347306"/>
            <a:ext cx="7140845" cy="3376868"/>
            <a:chOff x="1848119" y="3347306"/>
            <a:chExt cx="7140845" cy="3376868"/>
          </a:xfrm>
        </p:grpSpPr>
        <p:sp>
          <p:nvSpPr>
            <p:cNvPr id="5" name="Oval 4"/>
            <p:cNvSpPr/>
            <p:nvPr/>
          </p:nvSpPr>
          <p:spPr>
            <a:xfrm>
              <a:off x="1848119" y="3347306"/>
              <a:ext cx="2539782" cy="423358"/>
            </a:xfrm>
            <a:prstGeom prst="ellipse">
              <a:avLst/>
            </a:prstGeom>
            <a:noFill/>
            <a:ln w="28575" cmpd="sng">
              <a:solidFill>
                <a:srgbClr val="DC001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pic>
          <p:nvPicPr>
            <p:cNvPr id="6" name="Picture 5" descr="TeenTerritories.tif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12143" y="3885408"/>
              <a:ext cx="5276821" cy="2838766"/>
            </a:xfrm>
            <a:prstGeom prst="rect">
              <a:avLst/>
            </a:prstGeom>
            <a:ln>
              <a:noFill/>
            </a:ln>
            <a:effectLst>
              <a:outerShdw blurRad="292100" dist="139700" dir="2700000" algn="tl" rotWithShape="0">
                <a:srgbClr val="333333">
                  <a:alpha val="65000"/>
                </a:srgbClr>
              </a:outerShdw>
            </a:effectLst>
          </p:spPr>
        </p:pic>
        <p:cxnSp>
          <p:nvCxnSpPr>
            <p:cNvPr id="8" name="Straight Arrow Connector 7"/>
            <p:cNvCxnSpPr>
              <a:stCxn id="5" idx="4"/>
            </p:cNvCxnSpPr>
            <p:nvPr/>
          </p:nvCxnSpPr>
          <p:spPr>
            <a:xfrm>
              <a:off x="3118010" y="3770664"/>
              <a:ext cx="936040" cy="494727"/>
            </a:xfrm>
            <a:prstGeom prst="straightConnector1">
              <a:avLst/>
            </a:prstGeom>
            <a:ln w="28575" cmpd="sng">
              <a:solidFill>
                <a:srgbClr val="DC0019"/>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456352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86805"/>
          </a:xfrm>
          <a:prstGeom prst="rect">
            <a:avLst/>
          </a:prstGeom>
          <a:solidFill>
            <a:srgbClr val="948A54"/>
          </a:solidFill>
          <a:ln>
            <a:solidFill>
              <a:srgbClr val="948A5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3" name="TextBox 2"/>
          <p:cNvSpPr txBox="1"/>
          <p:nvPr/>
        </p:nvSpPr>
        <p:spPr>
          <a:xfrm>
            <a:off x="510936" y="175184"/>
            <a:ext cx="8335616" cy="646331"/>
          </a:xfrm>
          <a:prstGeom prst="rect">
            <a:avLst/>
          </a:prstGeom>
          <a:noFill/>
        </p:spPr>
        <p:txBody>
          <a:bodyPr wrap="square" rtlCol="0">
            <a:spAutoFit/>
          </a:bodyPr>
          <a:lstStyle/>
          <a:p>
            <a:r>
              <a:rPr lang="en-US" sz="3600" b="1" dirty="0" smtClean="0">
                <a:solidFill>
                  <a:srgbClr val="FFFFFF"/>
                </a:solidFill>
                <a:latin typeface="Calibri"/>
                <a:cs typeface="Calibri"/>
              </a:rPr>
              <a:t>The Standards: A Whole School Approach</a:t>
            </a:r>
            <a:endParaRPr lang="en-US" sz="3600" b="1" dirty="0">
              <a:solidFill>
                <a:srgbClr val="FFFFFF"/>
              </a:solidFill>
              <a:latin typeface="Calibri"/>
              <a:cs typeface="Calibri"/>
            </a:endParaRPr>
          </a:p>
        </p:txBody>
      </p:sp>
      <p:grpSp>
        <p:nvGrpSpPr>
          <p:cNvPr id="8" name="Group 7"/>
          <p:cNvGrpSpPr/>
          <p:nvPr/>
        </p:nvGrpSpPr>
        <p:grpSpPr>
          <a:xfrm>
            <a:off x="1007278" y="5664511"/>
            <a:ext cx="6992582" cy="1066053"/>
            <a:chOff x="1007278" y="5664511"/>
            <a:chExt cx="6992582" cy="1066053"/>
          </a:xfrm>
        </p:grpSpPr>
        <p:sp>
          <p:nvSpPr>
            <p:cNvPr id="7" name="Rectangle 6"/>
            <p:cNvSpPr/>
            <p:nvPr/>
          </p:nvSpPr>
          <p:spPr>
            <a:xfrm>
              <a:off x="1007278" y="5664511"/>
              <a:ext cx="6992582" cy="1066053"/>
            </a:xfrm>
            <a:prstGeom prst="rect">
              <a:avLst/>
            </a:prstGeom>
            <a:solidFill>
              <a:srgbClr val="EEECE1"/>
            </a:solidFill>
            <a:ln w="57150" cmpd="sng">
              <a:solidFill>
                <a:srgbClr val="948A5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6" name="TextBox 5"/>
            <p:cNvSpPr txBox="1"/>
            <p:nvPr/>
          </p:nvSpPr>
          <p:spPr>
            <a:xfrm>
              <a:off x="1080268" y="5748184"/>
              <a:ext cx="6817402" cy="898707"/>
            </a:xfrm>
            <a:prstGeom prst="rect">
              <a:avLst/>
            </a:prstGeom>
            <a:noFill/>
          </p:spPr>
          <p:txBody>
            <a:bodyPr wrap="square" rtlCol="0">
              <a:spAutoFit/>
            </a:bodyPr>
            <a:lstStyle/>
            <a:p>
              <a:pPr>
                <a:lnSpc>
                  <a:spcPct val="110000"/>
                </a:lnSpc>
              </a:pPr>
              <a:r>
                <a:rPr lang="en-CA" sz="2400" b="1" dirty="0">
                  <a:solidFill>
                    <a:srgbClr val="376092"/>
                  </a:solidFill>
                  <a:latin typeface="Calibri"/>
                  <a:cs typeface="Calibri"/>
                </a:rPr>
                <a:t>Everyone is a learner; everyone is a teacher working collaboratively toward excellence. </a:t>
              </a:r>
              <a:endParaRPr lang="en-US" sz="2400" b="1" dirty="0">
                <a:solidFill>
                  <a:srgbClr val="376092"/>
                </a:solidFill>
                <a:latin typeface="Calibri"/>
                <a:cs typeface="Calibri"/>
              </a:endParaRPr>
            </a:p>
          </p:txBody>
        </p:sp>
      </p:grpSp>
      <p:graphicFrame>
        <p:nvGraphicFramePr>
          <p:cNvPr id="5" name="Diagram 4"/>
          <p:cNvGraphicFramePr/>
          <p:nvPr>
            <p:extLst>
              <p:ext uri="{D42A27DB-BD31-4B8C-83A1-F6EECF244321}">
                <p14:modId xmlns:p14="http://schemas.microsoft.com/office/powerpoint/2010/main" val="2000677490"/>
              </p:ext>
            </p:extLst>
          </p:nvPr>
        </p:nvGraphicFramePr>
        <p:xfrm>
          <a:off x="145979" y="894510"/>
          <a:ext cx="8738596" cy="4895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82899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94550" y="5363110"/>
            <a:ext cx="4993521" cy="789055"/>
            <a:chOff x="394550" y="5363110"/>
            <a:chExt cx="4993521" cy="789055"/>
          </a:xfrm>
        </p:grpSpPr>
        <p:sp>
          <p:nvSpPr>
            <p:cNvPr id="8" name="Rectangle 7"/>
            <p:cNvSpPr/>
            <p:nvPr/>
          </p:nvSpPr>
          <p:spPr>
            <a:xfrm>
              <a:off x="394550" y="5363110"/>
              <a:ext cx="4993521" cy="789055"/>
            </a:xfrm>
            <a:prstGeom prst="rect">
              <a:avLst/>
            </a:prstGeom>
            <a:noFill/>
            <a:ln w="38100" cmpd="sng">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18460" y="5498729"/>
              <a:ext cx="4452686" cy="523220"/>
            </a:xfrm>
            <a:prstGeom prst="rect">
              <a:avLst/>
            </a:prstGeom>
            <a:noFill/>
          </p:spPr>
          <p:txBody>
            <a:bodyPr wrap="none" rtlCol="0">
              <a:spAutoFit/>
            </a:bodyPr>
            <a:lstStyle/>
            <a:p>
              <a:r>
                <a:rPr lang="en-US" sz="2800" b="1" dirty="0" err="1" smtClean="0">
                  <a:solidFill>
                    <a:srgbClr val="CC0000"/>
                  </a:solidFill>
                </a:rPr>
                <a:t>www.togetherforlearning.ca</a:t>
              </a:r>
              <a:endParaRPr lang="en-US" sz="2800" b="1" dirty="0">
                <a:solidFill>
                  <a:srgbClr val="CC0000"/>
                </a:solidFill>
              </a:endParaRPr>
            </a:p>
          </p:txBody>
        </p:sp>
      </p:grpSp>
      <p:pic>
        <p:nvPicPr>
          <p:cNvPr id="2" name="Picture 1" descr="T4Lcover.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03301" y="2045208"/>
            <a:ext cx="3247265" cy="4213223"/>
          </a:xfrm>
          <a:prstGeom prst="rect">
            <a:avLst/>
          </a:prstGeom>
          <a:ln>
            <a:solidFill>
              <a:srgbClr val="DC0019"/>
            </a:solidFill>
          </a:ln>
          <a:effectLst>
            <a:outerShdw blurRad="50800" dist="38100" dir="2700000" algn="tl" rotWithShape="0">
              <a:prstClr val="black">
                <a:alpha val="40000"/>
              </a:prstClr>
            </a:outerShdw>
          </a:effectLst>
        </p:spPr>
      </p:pic>
      <p:grpSp>
        <p:nvGrpSpPr>
          <p:cNvPr id="5" name="Group 4"/>
          <p:cNvGrpSpPr/>
          <p:nvPr/>
        </p:nvGrpSpPr>
        <p:grpSpPr>
          <a:xfrm>
            <a:off x="241160" y="533117"/>
            <a:ext cx="4983985" cy="2712624"/>
            <a:chOff x="241160" y="533117"/>
            <a:chExt cx="4983985" cy="2712624"/>
          </a:xfrm>
        </p:grpSpPr>
        <p:sp>
          <p:nvSpPr>
            <p:cNvPr id="4" name="Oval Callout 3"/>
            <p:cNvSpPr/>
            <p:nvPr/>
          </p:nvSpPr>
          <p:spPr>
            <a:xfrm>
              <a:off x="241160" y="533117"/>
              <a:ext cx="4962141" cy="2712624"/>
            </a:xfrm>
            <a:prstGeom prst="wedgeEllipseCallout">
              <a:avLst>
                <a:gd name="adj1" fmla="val 55471"/>
                <a:gd name="adj2" fmla="val 75892"/>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3" name="TextBox 2"/>
            <p:cNvSpPr txBox="1"/>
            <p:nvPr/>
          </p:nvSpPr>
          <p:spPr>
            <a:xfrm>
              <a:off x="295480" y="929226"/>
              <a:ext cx="4929665" cy="1754327"/>
            </a:xfrm>
            <a:prstGeom prst="rect">
              <a:avLst/>
            </a:prstGeom>
            <a:noFill/>
          </p:spPr>
          <p:txBody>
            <a:bodyPr wrap="square" rtlCol="0">
              <a:spAutoFit/>
            </a:bodyPr>
            <a:lstStyle/>
            <a:p>
              <a:pPr algn="ctr"/>
              <a:r>
                <a:rPr lang="en-US" sz="3600" b="1" dirty="0">
                  <a:solidFill>
                    <a:prstClr val="white"/>
                  </a:solidFill>
                  <a:latin typeface="Calibri"/>
                </a:rPr>
                <a:t>   Yes, but how do </a:t>
              </a:r>
            </a:p>
            <a:p>
              <a:pPr algn="ctr"/>
              <a:r>
                <a:rPr lang="en-US" sz="3600" b="1" dirty="0">
                  <a:solidFill>
                    <a:prstClr val="white"/>
                  </a:solidFill>
                  <a:latin typeface="Calibri"/>
                </a:rPr>
                <a:t>we measure our success with these ideas?</a:t>
              </a:r>
            </a:p>
          </p:txBody>
        </p:sp>
      </p:grpSp>
      <p:sp>
        <p:nvSpPr>
          <p:cNvPr id="6" name="TextBox 5"/>
          <p:cNvSpPr txBox="1"/>
          <p:nvPr/>
        </p:nvSpPr>
        <p:spPr>
          <a:xfrm>
            <a:off x="295480" y="4068566"/>
            <a:ext cx="4775666" cy="1102866"/>
          </a:xfrm>
          <a:prstGeom prst="rect">
            <a:avLst/>
          </a:prstGeom>
          <a:noFill/>
        </p:spPr>
        <p:txBody>
          <a:bodyPr wrap="none" rtlCol="0">
            <a:spAutoFit/>
          </a:bodyPr>
          <a:lstStyle/>
          <a:p>
            <a:pPr marL="285750" indent="-285750">
              <a:lnSpc>
                <a:spcPct val="110000"/>
              </a:lnSpc>
              <a:buSzPct val="100000"/>
              <a:buBlip>
                <a:blip r:embed="rId3"/>
              </a:buBlip>
            </a:pPr>
            <a:r>
              <a:rPr lang="en-US" sz="2000" b="1" dirty="0" smtClean="0">
                <a:solidFill>
                  <a:schemeClr val="accent1">
                    <a:lumMod val="75000"/>
                  </a:schemeClr>
                </a:solidFill>
              </a:rPr>
              <a:t>Ontario School Library Association, 2010</a:t>
            </a:r>
          </a:p>
          <a:p>
            <a:pPr marL="285750" indent="-285750">
              <a:lnSpc>
                <a:spcPct val="110000"/>
              </a:lnSpc>
              <a:buSzPct val="100000"/>
              <a:buBlip>
                <a:blip r:embed="rId3"/>
              </a:buBlip>
            </a:pPr>
            <a:r>
              <a:rPr lang="en-US" sz="2000" b="1" dirty="0" smtClean="0">
                <a:solidFill>
                  <a:schemeClr val="accent1">
                    <a:lumMod val="75000"/>
                  </a:schemeClr>
                </a:solidFill>
              </a:rPr>
              <a:t>Funded by Ministry of Education</a:t>
            </a:r>
          </a:p>
          <a:p>
            <a:pPr marL="285750" indent="-285750">
              <a:lnSpc>
                <a:spcPct val="110000"/>
              </a:lnSpc>
              <a:buSzPct val="100000"/>
              <a:buBlip>
                <a:blip r:embed="rId3"/>
              </a:buBlip>
            </a:pPr>
            <a:r>
              <a:rPr lang="en-US" sz="2000" b="1" dirty="0" smtClean="0">
                <a:solidFill>
                  <a:schemeClr val="accent1">
                    <a:lumMod val="75000"/>
                  </a:schemeClr>
                </a:solidFill>
              </a:rPr>
              <a:t>Ongoing development</a:t>
            </a:r>
          </a:p>
        </p:txBody>
      </p:sp>
    </p:spTree>
    <p:extLst>
      <p:ext uri="{BB962C8B-B14F-4D97-AF65-F5344CB8AC3E}">
        <p14:creationId xmlns:p14="http://schemas.microsoft.com/office/powerpoint/2010/main" val="14085542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31606" y="5527966"/>
            <a:ext cx="3213145" cy="954107"/>
          </a:xfrm>
          <a:prstGeom prst="rect">
            <a:avLst/>
          </a:prstGeom>
          <a:noFill/>
        </p:spPr>
        <p:txBody>
          <a:bodyPr wrap="square" rtlCol="0">
            <a:spAutoFit/>
          </a:bodyPr>
          <a:lstStyle/>
          <a:p>
            <a:pPr algn="ctr"/>
            <a:r>
              <a:rPr lang="en-US" sz="2800" b="1" dirty="0">
                <a:solidFill>
                  <a:srgbClr val="DC0019"/>
                </a:solidFill>
                <a:latin typeface="Calibri"/>
              </a:rPr>
              <a:t>Measuring Impact on Learning</a:t>
            </a:r>
          </a:p>
        </p:txBody>
      </p:sp>
      <p:grpSp>
        <p:nvGrpSpPr>
          <p:cNvPr id="13" name="Group 12"/>
          <p:cNvGrpSpPr/>
          <p:nvPr/>
        </p:nvGrpSpPr>
        <p:grpSpPr>
          <a:xfrm>
            <a:off x="380963" y="1130175"/>
            <a:ext cx="2257585" cy="3384411"/>
            <a:chOff x="658460" y="2276036"/>
            <a:chExt cx="2257585" cy="3384411"/>
          </a:xfrm>
        </p:grpSpPr>
        <p:pic>
          <p:nvPicPr>
            <p:cNvPr id="3" name="Picture 2" descr="AILcover.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73248" y="2276036"/>
              <a:ext cx="1765300" cy="27432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658460" y="5137227"/>
              <a:ext cx="2257585" cy="523220"/>
            </a:xfrm>
            <a:prstGeom prst="rect">
              <a:avLst/>
            </a:prstGeom>
            <a:noFill/>
          </p:spPr>
          <p:txBody>
            <a:bodyPr wrap="square" rtlCol="0">
              <a:spAutoFit/>
            </a:bodyPr>
            <a:lstStyle/>
            <a:p>
              <a:r>
                <a:rPr lang="en-US" sz="1400" dirty="0">
                  <a:solidFill>
                    <a:prstClr val="black"/>
                  </a:solidFill>
                  <a:latin typeface="Calibri"/>
                </a:rPr>
                <a:t>Canadian Library Association</a:t>
              </a:r>
            </a:p>
            <a:p>
              <a:pPr algn="ctr"/>
              <a:r>
                <a:rPr lang="en-US" sz="1400" dirty="0">
                  <a:solidFill>
                    <a:prstClr val="black"/>
                  </a:solidFill>
                  <a:latin typeface="Calibri"/>
                </a:rPr>
                <a:t>(ATSL &amp; CSLA) 2003</a:t>
              </a:r>
            </a:p>
          </p:txBody>
        </p:sp>
      </p:grpSp>
      <p:grpSp>
        <p:nvGrpSpPr>
          <p:cNvPr id="15" name="Group 14"/>
          <p:cNvGrpSpPr/>
          <p:nvPr/>
        </p:nvGrpSpPr>
        <p:grpSpPr>
          <a:xfrm>
            <a:off x="5110918" y="324346"/>
            <a:ext cx="3633833" cy="4985502"/>
            <a:chOff x="4828720" y="528186"/>
            <a:chExt cx="3633833" cy="4985502"/>
          </a:xfrm>
        </p:grpSpPr>
        <p:pic>
          <p:nvPicPr>
            <p:cNvPr id="6" name="Picture 5" descr="LLcove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8720" y="528186"/>
              <a:ext cx="3633833" cy="4526831"/>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5314279" y="5205911"/>
              <a:ext cx="2728366" cy="307777"/>
            </a:xfrm>
            <a:prstGeom prst="rect">
              <a:avLst/>
            </a:prstGeom>
            <a:noFill/>
          </p:spPr>
          <p:txBody>
            <a:bodyPr wrap="square" rtlCol="0">
              <a:spAutoFit/>
            </a:bodyPr>
            <a:lstStyle/>
            <a:p>
              <a:r>
                <a:rPr lang="en-US" sz="1400" dirty="0">
                  <a:solidFill>
                    <a:prstClr val="black"/>
                  </a:solidFill>
                  <a:latin typeface="Calibri"/>
                </a:rPr>
                <a:t>Canadian Library Association 2014</a:t>
              </a:r>
            </a:p>
          </p:txBody>
        </p:sp>
      </p:grpSp>
      <p:sp>
        <p:nvSpPr>
          <p:cNvPr id="9" name="TextBox 8"/>
          <p:cNvSpPr txBox="1"/>
          <p:nvPr/>
        </p:nvSpPr>
        <p:spPr>
          <a:xfrm>
            <a:off x="495689" y="5527966"/>
            <a:ext cx="2142859" cy="954107"/>
          </a:xfrm>
          <a:prstGeom prst="rect">
            <a:avLst/>
          </a:prstGeom>
          <a:noFill/>
        </p:spPr>
        <p:txBody>
          <a:bodyPr wrap="square" rtlCol="0">
            <a:spAutoFit/>
          </a:bodyPr>
          <a:lstStyle/>
          <a:p>
            <a:pPr algn="ctr"/>
            <a:r>
              <a:rPr lang="en-US" sz="2800" b="1" dirty="0">
                <a:solidFill>
                  <a:srgbClr val="006666"/>
                </a:solidFill>
                <a:latin typeface="Calibri"/>
              </a:rPr>
              <a:t>Measuring Outputs </a:t>
            </a:r>
          </a:p>
        </p:txBody>
      </p:sp>
      <p:sp>
        <p:nvSpPr>
          <p:cNvPr id="10" name="Right Arrow 9"/>
          <p:cNvSpPr/>
          <p:nvPr/>
        </p:nvSpPr>
        <p:spPr>
          <a:xfrm>
            <a:off x="2806301" y="5516122"/>
            <a:ext cx="2472369" cy="977794"/>
          </a:xfrm>
          <a:prstGeom prst="rightArrow">
            <a:avLst/>
          </a:prstGeom>
          <a:solidFill>
            <a:srgbClr val="DC0019"/>
          </a:solidFill>
          <a:ln>
            <a:solidFill>
              <a:srgbClr val="DC001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1" name="Right Arrow 10"/>
          <p:cNvSpPr/>
          <p:nvPr/>
        </p:nvSpPr>
        <p:spPr>
          <a:xfrm>
            <a:off x="2806301" y="1897266"/>
            <a:ext cx="2022419" cy="925115"/>
          </a:xfrm>
          <a:prstGeom prst="rightArrow">
            <a:avLst/>
          </a:prstGeom>
          <a:solidFill>
            <a:srgbClr val="DC0019"/>
          </a:solidFill>
          <a:ln>
            <a:solidFill>
              <a:srgbClr val="DC001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Tree>
    <p:extLst>
      <p:ext uri="{BB962C8B-B14F-4D97-AF65-F5344CB8AC3E}">
        <p14:creationId xmlns:p14="http://schemas.microsoft.com/office/powerpoint/2010/main" val="20033553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nada_provinces_blank.png"/>
          <p:cNvPicPr>
            <a:picLocks noChangeAspect="1"/>
          </p:cNvPicPr>
          <p:nvPr/>
        </p:nvPicPr>
        <p:blipFill>
          <a:blip r:embed="rId3" cstate="screen">
            <a:alphaModFix amt="10000"/>
            <a:extLst>
              <a:ext uri="{28A0092B-C50C-407E-A947-70E740481C1C}">
                <a14:useLocalDpi xmlns:a14="http://schemas.microsoft.com/office/drawing/2010/main"/>
              </a:ext>
            </a:extLst>
          </a:blip>
          <a:stretch>
            <a:fillRect/>
          </a:stretch>
        </p:blipFill>
        <p:spPr>
          <a:xfrm>
            <a:off x="1297296" y="1041761"/>
            <a:ext cx="6731759" cy="5816239"/>
          </a:xfrm>
          <a:prstGeom prst="rect">
            <a:avLst/>
          </a:prstGeom>
        </p:spPr>
      </p:pic>
      <p:sp>
        <p:nvSpPr>
          <p:cNvPr id="2" name="Rectangle 1"/>
          <p:cNvSpPr/>
          <p:nvPr/>
        </p:nvSpPr>
        <p:spPr>
          <a:xfrm>
            <a:off x="0" y="0"/>
            <a:ext cx="9144000" cy="1086805"/>
          </a:xfrm>
          <a:prstGeom prst="rect">
            <a:avLst/>
          </a:prstGeom>
          <a:solidFill>
            <a:srgbClr val="948A54"/>
          </a:solidFill>
          <a:ln>
            <a:solidFill>
              <a:srgbClr val="948A5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3" name="TextBox 2"/>
          <p:cNvSpPr txBox="1"/>
          <p:nvPr/>
        </p:nvSpPr>
        <p:spPr>
          <a:xfrm>
            <a:off x="1384884" y="204382"/>
            <a:ext cx="6903551" cy="646331"/>
          </a:xfrm>
          <a:prstGeom prst="rect">
            <a:avLst/>
          </a:prstGeom>
          <a:noFill/>
        </p:spPr>
        <p:txBody>
          <a:bodyPr wrap="square" rtlCol="0">
            <a:spAutoFit/>
          </a:bodyPr>
          <a:lstStyle/>
          <a:p>
            <a:r>
              <a:rPr lang="en-US" sz="3600" b="1" i="1" dirty="0" smtClean="0">
                <a:solidFill>
                  <a:srgbClr val="FFFFFF"/>
                </a:solidFill>
                <a:latin typeface="Calibri"/>
                <a:cs typeface="Calibri"/>
              </a:rPr>
              <a:t>Leading Learning </a:t>
            </a:r>
            <a:r>
              <a:rPr lang="en-US" sz="3600" b="1" dirty="0" smtClean="0">
                <a:solidFill>
                  <a:srgbClr val="FFFFFF"/>
                </a:solidFill>
                <a:latin typeface="Calibri"/>
                <a:cs typeface="Calibri"/>
              </a:rPr>
              <a:t>Sets Itself Apart</a:t>
            </a:r>
            <a:endParaRPr lang="en-US" sz="3600" b="1" dirty="0">
              <a:solidFill>
                <a:srgbClr val="FFFFFF"/>
              </a:solidFill>
              <a:latin typeface="Calibri"/>
              <a:cs typeface="Calibri"/>
            </a:endParaRPr>
          </a:p>
        </p:txBody>
      </p:sp>
      <p:sp>
        <p:nvSpPr>
          <p:cNvPr id="5" name="TextBox 4"/>
          <p:cNvSpPr txBox="1"/>
          <p:nvPr/>
        </p:nvSpPr>
        <p:spPr>
          <a:xfrm>
            <a:off x="145983" y="1243691"/>
            <a:ext cx="3872174" cy="523220"/>
          </a:xfrm>
          <a:prstGeom prst="rect">
            <a:avLst/>
          </a:prstGeom>
          <a:noFill/>
        </p:spPr>
        <p:txBody>
          <a:bodyPr wrap="none" rtlCol="0">
            <a:spAutoFit/>
          </a:bodyPr>
          <a:lstStyle/>
          <a:p>
            <a:r>
              <a:rPr lang="en-US" sz="2800" b="1" dirty="0" smtClean="0">
                <a:solidFill>
                  <a:srgbClr val="CC0000"/>
                </a:solidFill>
                <a:latin typeface="Calibri"/>
                <a:cs typeface="Calibri"/>
              </a:rPr>
              <a:t>In the Canadian Context: </a:t>
            </a:r>
            <a:endParaRPr lang="en-US" sz="2800" b="1" dirty="0">
              <a:solidFill>
                <a:srgbClr val="CC0000"/>
              </a:solidFill>
              <a:latin typeface="Calibri"/>
              <a:cs typeface="Calibri"/>
            </a:endParaRPr>
          </a:p>
        </p:txBody>
      </p:sp>
      <p:sp>
        <p:nvSpPr>
          <p:cNvPr id="6" name="TextBox 5"/>
          <p:cNvSpPr txBox="1"/>
          <p:nvPr/>
        </p:nvSpPr>
        <p:spPr>
          <a:xfrm>
            <a:off x="452546" y="1942102"/>
            <a:ext cx="8481604" cy="4757199"/>
          </a:xfrm>
          <a:prstGeom prst="rect">
            <a:avLst/>
          </a:prstGeom>
          <a:noFill/>
        </p:spPr>
        <p:txBody>
          <a:bodyPr wrap="square" rtlCol="0">
            <a:spAutoFit/>
          </a:bodyPr>
          <a:lstStyle/>
          <a:p>
            <a:pPr marL="342900" indent="-342900">
              <a:lnSpc>
                <a:spcPct val="110000"/>
              </a:lnSpc>
              <a:buSzPct val="100000"/>
              <a:buFontTx/>
              <a:buBlip>
                <a:blip r:embed="rId4"/>
              </a:buBlip>
            </a:pPr>
            <a:r>
              <a:rPr lang="en-US" sz="2800" b="1" dirty="0" smtClean="0">
                <a:solidFill>
                  <a:srgbClr val="376092"/>
                </a:solidFill>
                <a:latin typeface="Calibri"/>
                <a:cs typeface="Calibri"/>
              </a:rPr>
              <a:t>  Arbitrary and inflexible standards would not be</a:t>
            </a:r>
          </a:p>
          <a:p>
            <a:pPr>
              <a:lnSpc>
                <a:spcPct val="110000"/>
              </a:lnSpc>
              <a:buSzPct val="100000"/>
            </a:pPr>
            <a:r>
              <a:rPr lang="en-US" sz="2800" b="1" dirty="0">
                <a:solidFill>
                  <a:srgbClr val="376092"/>
                </a:solidFill>
                <a:latin typeface="Calibri"/>
                <a:cs typeface="Calibri"/>
              </a:rPr>
              <a:t> </a:t>
            </a:r>
            <a:r>
              <a:rPr lang="en-US" sz="2800" b="1" dirty="0" smtClean="0">
                <a:solidFill>
                  <a:srgbClr val="376092"/>
                </a:solidFill>
                <a:latin typeface="Calibri"/>
                <a:cs typeface="Calibri"/>
              </a:rPr>
              <a:t>       useful</a:t>
            </a:r>
          </a:p>
          <a:p>
            <a:pPr>
              <a:lnSpc>
                <a:spcPct val="110000"/>
              </a:lnSpc>
              <a:buSzPct val="100000"/>
            </a:pPr>
            <a:endParaRPr lang="en-US" sz="1200" b="1" dirty="0" smtClean="0">
              <a:solidFill>
                <a:srgbClr val="376092"/>
              </a:solidFill>
              <a:latin typeface="Calibri"/>
              <a:cs typeface="Calibri"/>
            </a:endParaRPr>
          </a:p>
          <a:p>
            <a:pPr marL="342900" indent="-342900">
              <a:lnSpc>
                <a:spcPct val="110000"/>
              </a:lnSpc>
              <a:buSzPct val="100000"/>
              <a:buFontTx/>
              <a:buBlip>
                <a:blip r:embed="rId4"/>
              </a:buBlip>
            </a:pPr>
            <a:r>
              <a:rPr lang="en-US" sz="2800" b="1" dirty="0" smtClean="0">
                <a:solidFill>
                  <a:srgbClr val="376092"/>
                </a:solidFill>
                <a:latin typeface="Calibri"/>
                <a:cs typeface="Calibri"/>
              </a:rPr>
              <a:t>  Unattainable program &amp; staffing models would</a:t>
            </a:r>
          </a:p>
          <a:p>
            <a:pPr>
              <a:lnSpc>
                <a:spcPct val="110000"/>
              </a:lnSpc>
              <a:buSzPct val="100000"/>
            </a:pPr>
            <a:r>
              <a:rPr lang="en-US" sz="2800" b="1" dirty="0">
                <a:solidFill>
                  <a:srgbClr val="376092"/>
                </a:solidFill>
                <a:latin typeface="Calibri"/>
                <a:cs typeface="Calibri"/>
              </a:rPr>
              <a:t> </a:t>
            </a:r>
            <a:r>
              <a:rPr lang="en-US" sz="2800" b="1" dirty="0" smtClean="0">
                <a:solidFill>
                  <a:srgbClr val="376092"/>
                </a:solidFill>
                <a:latin typeface="Calibri"/>
                <a:cs typeface="Calibri"/>
              </a:rPr>
              <a:t>       disenfranchise many dedicated school library  </a:t>
            </a:r>
          </a:p>
          <a:p>
            <a:pPr>
              <a:lnSpc>
                <a:spcPct val="110000"/>
              </a:lnSpc>
              <a:buSzPct val="100000"/>
            </a:pPr>
            <a:r>
              <a:rPr lang="en-US" sz="2800" b="1" dirty="0">
                <a:solidFill>
                  <a:srgbClr val="376092"/>
                </a:solidFill>
                <a:latin typeface="Calibri"/>
                <a:cs typeface="Calibri"/>
              </a:rPr>
              <a:t> </a:t>
            </a:r>
            <a:r>
              <a:rPr lang="en-US" sz="2800" b="1" dirty="0" smtClean="0">
                <a:solidFill>
                  <a:srgbClr val="376092"/>
                </a:solidFill>
                <a:latin typeface="Calibri"/>
                <a:cs typeface="Calibri"/>
              </a:rPr>
              <a:t>       employees and volunteers</a:t>
            </a:r>
          </a:p>
          <a:p>
            <a:pPr>
              <a:lnSpc>
                <a:spcPct val="110000"/>
              </a:lnSpc>
              <a:buSzPct val="100000"/>
            </a:pPr>
            <a:endParaRPr lang="en-US" sz="1200" b="1" dirty="0" smtClean="0">
              <a:solidFill>
                <a:srgbClr val="376092"/>
              </a:solidFill>
              <a:latin typeface="Calibri"/>
              <a:cs typeface="Calibri"/>
            </a:endParaRPr>
          </a:p>
          <a:p>
            <a:pPr marL="342900" indent="-342900">
              <a:lnSpc>
                <a:spcPct val="110000"/>
              </a:lnSpc>
              <a:buSzPct val="100000"/>
              <a:buFontTx/>
              <a:buBlip>
                <a:blip r:embed="rId4"/>
              </a:buBlip>
            </a:pPr>
            <a:r>
              <a:rPr lang="en-US" sz="2800" b="1" dirty="0" smtClean="0">
                <a:solidFill>
                  <a:srgbClr val="376092"/>
                </a:solidFill>
                <a:latin typeface="Calibri"/>
                <a:cs typeface="Calibri"/>
              </a:rPr>
              <a:t>  Standards that did not acknowledge the positive</a:t>
            </a:r>
          </a:p>
          <a:p>
            <a:pPr>
              <a:lnSpc>
                <a:spcPct val="110000"/>
              </a:lnSpc>
              <a:buSzPct val="100000"/>
            </a:pPr>
            <a:r>
              <a:rPr lang="en-US" sz="2800" b="1" dirty="0">
                <a:solidFill>
                  <a:srgbClr val="376092"/>
                </a:solidFill>
                <a:latin typeface="Calibri"/>
                <a:cs typeface="Calibri"/>
              </a:rPr>
              <a:t> </a:t>
            </a:r>
            <a:r>
              <a:rPr lang="en-US" sz="2800" b="1" dirty="0" smtClean="0">
                <a:solidFill>
                  <a:srgbClr val="376092"/>
                </a:solidFill>
                <a:latin typeface="Calibri"/>
                <a:cs typeface="Calibri"/>
              </a:rPr>
              <a:t>       impact of the teacher-librarian would</a:t>
            </a:r>
          </a:p>
          <a:p>
            <a:pPr>
              <a:lnSpc>
                <a:spcPct val="110000"/>
              </a:lnSpc>
              <a:buSzPct val="100000"/>
            </a:pPr>
            <a:r>
              <a:rPr lang="en-US" sz="2800" b="1" dirty="0">
                <a:solidFill>
                  <a:srgbClr val="376092"/>
                </a:solidFill>
                <a:latin typeface="Calibri"/>
                <a:cs typeface="Calibri"/>
              </a:rPr>
              <a:t> </a:t>
            </a:r>
            <a:r>
              <a:rPr lang="en-US" sz="2800" b="1" dirty="0" smtClean="0">
                <a:solidFill>
                  <a:srgbClr val="376092"/>
                </a:solidFill>
                <a:latin typeface="Calibri"/>
                <a:cs typeface="Calibri"/>
              </a:rPr>
              <a:t>       disenfranchise these dedicated professionals and</a:t>
            </a:r>
          </a:p>
          <a:p>
            <a:pPr>
              <a:lnSpc>
                <a:spcPct val="110000"/>
              </a:lnSpc>
              <a:buSzPct val="100000"/>
            </a:pPr>
            <a:r>
              <a:rPr lang="en-US" sz="2800" b="1" dirty="0">
                <a:solidFill>
                  <a:srgbClr val="376092"/>
                </a:solidFill>
                <a:latin typeface="Calibri"/>
                <a:cs typeface="Calibri"/>
              </a:rPr>
              <a:t> </a:t>
            </a:r>
            <a:r>
              <a:rPr lang="en-US" sz="2800" b="1" dirty="0" smtClean="0">
                <a:solidFill>
                  <a:srgbClr val="376092"/>
                </a:solidFill>
                <a:latin typeface="Calibri"/>
                <a:cs typeface="Calibri"/>
              </a:rPr>
              <a:t>       defeat the purpose.</a:t>
            </a:r>
            <a:endParaRPr lang="en-US" sz="2800" b="1" dirty="0">
              <a:solidFill>
                <a:srgbClr val="376092"/>
              </a:solidFill>
              <a:latin typeface="Calibri"/>
              <a:cs typeface="Calibri"/>
            </a:endParaRPr>
          </a:p>
        </p:txBody>
      </p:sp>
    </p:spTree>
    <p:extLst>
      <p:ext uri="{BB962C8B-B14F-4D97-AF65-F5344CB8AC3E}">
        <p14:creationId xmlns:p14="http://schemas.microsoft.com/office/powerpoint/2010/main" val="1874762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9" name="Shape 269"/>
          <p:cNvSpPr txBox="1"/>
          <p:nvPr/>
        </p:nvSpPr>
        <p:spPr>
          <a:xfrm>
            <a:off x="292101" y="1544224"/>
            <a:ext cx="8620399" cy="894175"/>
          </a:xfrm>
          <a:prstGeom prst="rect">
            <a:avLst/>
          </a:prstGeom>
          <a:noFill/>
          <a:ln>
            <a:noFill/>
          </a:ln>
        </p:spPr>
        <p:txBody>
          <a:bodyPr lIns="91425" tIns="45700" rIns="91425" bIns="45700" anchor="t" anchorCtr="0">
            <a:noAutofit/>
          </a:bodyPr>
          <a:lstStyle/>
          <a:p>
            <a:pPr algn="ctr" defTabSz="914400">
              <a:lnSpc>
                <a:spcPct val="120000"/>
              </a:lnSpc>
              <a:buSzPct val="25000"/>
            </a:pPr>
            <a:r>
              <a:rPr lang="en-US" sz="2800" b="1" kern="0" dirty="0">
                <a:solidFill>
                  <a:srgbClr val="DC0019"/>
                </a:solidFill>
                <a:latin typeface="Calibri"/>
                <a:ea typeface="Calibri"/>
                <a:cs typeface="Calibri"/>
                <a:sym typeface="Calibri"/>
              </a:rPr>
              <a:t>LEADING LEARNING FRAMEWORK</a:t>
            </a:r>
          </a:p>
          <a:p>
            <a:pPr algn="ctr" defTabSz="914400">
              <a:lnSpc>
                <a:spcPct val="120000"/>
              </a:lnSpc>
              <a:buSzPct val="25000"/>
            </a:pPr>
            <a:r>
              <a:rPr lang="en-US" sz="2000" b="1" kern="0" dirty="0">
                <a:solidFill>
                  <a:srgbClr val="000000"/>
                </a:solidFill>
                <a:latin typeface="Calibri"/>
                <a:ea typeface="Calibri"/>
                <a:cs typeface="Calibri"/>
                <a:sym typeface="Calibri"/>
              </a:rPr>
              <a:t>Standards, Themes and Growth Indicators for School</a:t>
            </a:r>
            <a:r>
              <a:rPr lang="en-US" sz="1600" kern="0" dirty="0">
                <a:solidFill>
                  <a:srgbClr val="000000"/>
                </a:solidFill>
                <a:latin typeface="Arial"/>
                <a:ea typeface="Arial"/>
                <a:cs typeface="Arial"/>
                <a:sym typeface="Arial"/>
              </a:rPr>
              <a:t> </a:t>
            </a:r>
            <a:r>
              <a:rPr lang="en-US" sz="2000" b="1" kern="0" dirty="0">
                <a:solidFill>
                  <a:srgbClr val="000000"/>
                </a:solidFill>
                <a:latin typeface="Calibri"/>
                <a:ea typeface="Calibri"/>
                <a:cs typeface="Calibri"/>
                <a:sym typeface="Calibri"/>
              </a:rPr>
              <a:t>Library Learning Commons</a:t>
            </a:r>
          </a:p>
          <a:p>
            <a:pPr defTabSz="914400"/>
            <a:endParaRPr kern="0" dirty="0">
              <a:solidFill>
                <a:srgbClr val="000000"/>
              </a:solidFill>
              <a:latin typeface="Calibri"/>
              <a:ea typeface="Calibri"/>
              <a:cs typeface="Calibri"/>
              <a:sym typeface="Calibri"/>
            </a:endParaRPr>
          </a:p>
        </p:txBody>
      </p:sp>
      <p:sp>
        <p:nvSpPr>
          <p:cNvPr id="5" name="Rectangle 4"/>
          <p:cNvSpPr/>
          <p:nvPr/>
        </p:nvSpPr>
        <p:spPr>
          <a:xfrm>
            <a:off x="0" y="0"/>
            <a:ext cx="9144000" cy="1086805"/>
          </a:xfrm>
          <a:prstGeom prst="rect">
            <a:avLst/>
          </a:prstGeom>
          <a:solidFill>
            <a:srgbClr val="948A54"/>
          </a:solidFill>
          <a:ln>
            <a:solidFill>
              <a:srgbClr val="948A5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7" name="TextBox 6"/>
          <p:cNvSpPr txBox="1"/>
          <p:nvPr/>
        </p:nvSpPr>
        <p:spPr>
          <a:xfrm>
            <a:off x="817630" y="204386"/>
            <a:ext cx="7547178" cy="646331"/>
          </a:xfrm>
          <a:prstGeom prst="rect">
            <a:avLst/>
          </a:prstGeom>
          <a:noFill/>
        </p:spPr>
        <p:txBody>
          <a:bodyPr wrap="square" rtlCol="0">
            <a:spAutoFit/>
          </a:bodyPr>
          <a:lstStyle/>
          <a:p>
            <a:r>
              <a:rPr lang="en-US" sz="3600" b="1" dirty="0" smtClean="0">
                <a:solidFill>
                  <a:srgbClr val="FFFFFF"/>
                </a:solidFill>
                <a:latin typeface="Calibri"/>
                <a:cs typeface="Calibri"/>
              </a:rPr>
              <a:t>Standards as a Framework for Growth</a:t>
            </a:r>
            <a:endParaRPr lang="en-US" sz="3600" b="1" dirty="0">
              <a:solidFill>
                <a:srgbClr val="FFFFFF"/>
              </a:solidFill>
              <a:latin typeface="Calibri"/>
              <a:cs typeface="Calibri"/>
            </a:endParaRPr>
          </a:p>
        </p:txBody>
      </p:sp>
      <p:pic>
        <p:nvPicPr>
          <p:cNvPr id="2" name="Picture 1" descr="FiveStandards.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945219"/>
            <a:ext cx="9144000" cy="39127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Banner.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0690"/>
            <a:ext cx="9144000" cy="1181652"/>
          </a:xfrm>
          <a:prstGeom prst="rect">
            <a:avLst/>
          </a:prstGeom>
        </p:spPr>
      </p:pic>
      <p:sp>
        <p:nvSpPr>
          <p:cNvPr id="3" name="TextBox 2"/>
          <p:cNvSpPr txBox="1"/>
          <p:nvPr/>
        </p:nvSpPr>
        <p:spPr>
          <a:xfrm>
            <a:off x="1253560" y="1355722"/>
            <a:ext cx="6378669" cy="4401204"/>
          </a:xfrm>
          <a:prstGeom prst="rect">
            <a:avLst/>
          </a:prstGeom>
          <a:noFill/>
        </p:spPr>
        <p:txBody>
          <a:bodyPr wrap="none" rtlCol="0">
            <a:spAutoFit/>
          </a:bodyPr>
          <a:lstStyle/>
          <a:p>
            <a:pPr marL="457200" indent="-457200">
              <a:lnSpc>
                <a:spcPct val="150000"/>
              </a:lnSpc>
              <a:buSzPct val="100000"/>
              <a:buFontTx/>
              <a:buBlip>
                <a:blip r:embed="rId4"/>
              </a:buBlip>
            </a:pPr>
            <a:r>
              <a:rPr lang="en-US" sz="2800" b="1" dirty="0" smtClean="0">
                <a:solidFill>
                  <a:srgbClr val="CC0000"/>
                </a:solidFill>
                <a:latin typeface="Calibri"/>
                <a:cs typeface="Calibri"/>
              </a:rPr>
              <a:t>Vision for Learning</a:t>
            </a:r>
          </a:p>
          <a:p>
            <a:pPr marL="457200" indent="-457200">
              <a:lnSpc>
                <a:spcPct val="150000"/>
              </a:lnSpc>
              <a:buSzPct val="100000"/>
              <a:buFontTx/>
              <a:buBlip>
                <a:blip r:embed="rId4"/>
              </a:buBlip>
            </a:pPr>
            <a:r>
              <a:rPr lang="en-US" sz="2800" b="1" dirty="0" smtClean="0">
                <a:solidFill>
                  <a:srgbClr val="CC0000"/>
                </a:solidFill>
                <a:latin typeface="Calibri"/>
                <a:cs typeface="Calibri"/>
              </a:rPr>
              <a:t>Design for Collaboration</a:t>
            </a:r>
          </a:p>
          <a:p>
            <a:pPr marL="457200" indent="-457200">
              <a:lnSpc>
                <a:spcPct val="150000"/>
              </a:lnSpc>
              <a:buSzPct val="100000"/>
              <a:buFontTx/>
              <a:buBlip>
                <a:blip r:embed="rId4"/>
              </a:buBlip>
            </a:pPr>
            <a:r>
              <a:rPr lang="en-US" sz="2800" b="1" dirty="0" smtClean="0">
                <a:solidFill>
                  <a:srgbClr val="CC0000"/>
                </a:solidFill>
                <a:latin typeface="Calibri"/>
                <a:cs typeface="Calibri"/>
              </a:rPr>
              <a:t>Partners in Collaborative Learning</a:t>
            </a:r>
          </a:p>
          <a:p>
            <a:pPr marL="457200" indent="-457200">
              <a:lnSpc>
                <a:spcPct val="150000"/>
              </a:lnSpc>
              <a:buSzPct val="100000"/>
              <a:buFontTx/>
              <a:buBlip>
                <a:blip r:embed="rId4"/>
              </a:buBlip>
            </a:pPr>
            <a:r>
              <a:rPr lang="en-US" sz="2800" b="1" dirty="0" smtClean="0">
                <a:solidFill>
                  <a:srgbClr val="CC0000"/>
                </a:solidFill>
                <a:latin typeface="Calibri"/>
                <a:cs typeface="Calibri"/>
              </a:rPr>
              <a:t>Student and Community Partnerships</a:t>
            </a:r>
          </a:p>
          <a:p>
            <a:pPr marL="457200" indent="-457200">
              <a:lnSpc>
                <a:spcPct val="150000"/>
              </a:lnSpc>
              <a:buSzPct val="100000"/>
              <a:buFontTx/>
              <a:buBlip>
                <a:blip r:embed="rId4"/>
              </a:buBlip>
            </a:pPr>
            <a:r>
              <a:rPr lang="en-US" sz="2800" b="1" dirty="0" smtClean="0">
                <a:solidFill>
                  <a:srgbClr val="CC0000"/>
                </a:solidFill>
                <a:latin typeface="Calibri"/>
                <a:cs typeface="Calibri"/>
              </a:rPr>
              <a:t>School Administration Partnerships</a:t>
            </a:r>
          </a:p>
          <a:p>
            <a:pPr marL="457200" indent="-457200">
              <a:lnSpc>
                <a:spcPct val="150000"/>
              </a:lnSpc>
              <a:buSzPct val="100000"/>
              <a:buFontTx/>
              <a:buBlip>
                <a:blip r:embed="rId4"/>
              </a:buBlip>
            </a:pPr>
            <a:r>
              <a:rPr lang="en-US" sz="2800" b="1" dirty="0" smtClean="0">
                <a:solidFill>
                  <a:srgbClr val="CC0000"/>
                </a:solidFill>
                <a:latin typeface="Calibri"/>
                <a:cs typeface="Calibri"/>
              </a:rPr>
              <a:t>District Administration and Consultant </a:t>
            </a:r>
          </a:p>
          <a:p>
            <a:pPr>
              <a:buSzPct val="100000"/>
            </a:pPr>
            <a:r>
              <a:rPr lang="en-US" sz="2800" b="1" dirty="0">
                <a:solidFill>
                  <a:srgbClr val="CC0000"/>
                </a:solidFill>
                <a:latin typeface="Calibri"/>
                <a:cs typeface="Calibri"/>
              </a:rPr>
              <a:t> </a:t>
            </a:r>
            <a:r>
              <a:rPr lang="en-US" sz="2800" b="1" dirty="0" smtClean="0">
                <a:solidFill>
                  <a:srgbClr val="CC0000"/>
                </a:solidFill>
                <a:latin typeface="Calibri"/>
                <a:cs typeface="Calibri"/>
              </a:rPr>
              <a:t>     Partnerships</a:t>
            </a:r>
          </a:p>
        </p:txBody>
      </p:sp>
      <p:sp>
        <p:nvSpPr>
          <p:cNvPr id="4" name="Oval 3"/>
          <p:cNvSpPr/>
          <p:nvPr/>
        </p:nvSpPr>
        <p:spPr>
          <a:xfrm>
            <a:off x="7189815" y="5740431"/>
            <a:ext cx="1797873" cy="1002101"/>
          </a:xfrm>
          <a:prstGeom prst="ellipse">
            <a:avLst/>
          </a:prstGeom>
          <a:solidFill>
            <a:srgbClr val="CC00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solidFill>
                  <a:srgbClr val="FFFFFF"/>
                </a:solidFill>
                <a:latin typeface="Calibri"/>
                <a:cs typeface="Calibri"/>
              </a:rPr>
              <a:t>page 11</a:t>
            </a:r>
            <a:endParaRPr lang="en-US" sz="2400" b="1" dirty="0">
              <a:solidFill>
                <a:srgbClr val="FFFFFF"/>
              </a:solidFill>
              <a:latin typeface="Calibri"/>
              <a:cs typeface="Calibri"/>
            </a:endParaRPr>
          </a:p>
        </p:txBody>
      </p:sp>
    </p:spTree>
    <p:extLst>
      <p:ext uri="{BB962C8B-B14F-4D97-AF65-F5344CB8AC3E}">
        <p14:creationId xmlns:p14="http://schemas.microsoft.com/office/powerpoint/2010/main" val="892754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ueBanner.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9072"/>
            <a:ext cx="9144000" cy="1120806"/>
          </a:xfrm>
          <a:prstGeom prst="rect">
            <a:avLst/>
          </a:prstGeom>
        </p:spPr>
      </p:pic>
      <p:sp>
        <p:nvSpPr>
          <p:cNvPr id="2" name="TextBox 1"/>
          <p:cNvSpPr txBox="1"/>
          <p:nvPr/>
        </p:nvSpPr>
        <p:spPr>
          <a:xfrm>
            <a:off x="1319541" y="1339227"/>
            <a:ext cx="6378669" cy="4401204"/>
          </a:xfrm>
          <a:prstGeom prst="rect">
            <a:avLst/>
          </a:prstGeom>
          <a:noFill/>
        </p:spPr>
        <p:txBody>
          <a:bodyPr wrap="none" rtlCol="0">
            <a:spAutoFit/>
          </a:bodyPr>
          <a:lstStyle/>
          <a:p>
            <a:pPr marL="457200" indent="-457200">
              <a:lnSpc>
                <a:spcPct val="150000"/>
              </a:lnSpc>
              <a:buSzPct val="100000"/>
              <a:buFontTx/>
              <a:buBlip>
                <a:blip r:embed="rId4"/>
              </a:buBlip>
            </a:pPr>
            <a:r>
              <a:rPr lang="en-US" sz="2800" b="1" dirty="0" smtClean="0">
                <a:solidFill>
                  <a:srgbClr val="1083CD"/>
                </a:solidFill>
                <a:latin typeface="Calibri"/>
                <a:cs typeface="Calibri"/>
              </a:rPr>
              <a:t>Planning for School Improvement</a:t>
            </a:r>
          </a:p>
          <a:p>
            <a:pPr marL="457200" indent="-457200">
              <a:lnSpc>
                <a:spcPct val="150000"/>
              </a:lnSpc>
              <a:buSzPct val="100000"/>
              <a:buFontTx/>
              <a:buBlip>
                <a:blip r:embed="rId4"/>
              </a:buBlip>
            </a:pPr>
            <a:r>
              <a:rPr lang="en-US" sz="2800" b="1" dirty="0" smtClean="0">
                <a:solidFill>
                  <a:srgbClr val="1083CD"/>
                </a:solidFill>
                <a:latin typeface="Calibri"/>
                <a:cs typeface="Calibri"/>
              </a:rPr>
              <a:t>Principal Collaborative Role</a:t>
            </a:r>
          </a:p>
          <a:p>
            <a:pPr marL="457200" indent="-457200">
              <a:lnSpc>
                <a:spcPct val="150000"/>
              </a:lnSpc>
              <a:buSzPct val="100000"/>
              <a:buFontTx/>
              <a:buBlip>
                <a:blip r:embed="rId4"/>
              </a:buBlip>
            </a:pPr>
            <a:r>
              <a:rPr lang="en-US" sz="2800" b="1" dirty="0" smtClean="0">
                <a:solidFill>
                  <a:srgbClr val="1083CD"/>
                </a:solidFill>
                <a:latin typeface="Calibri"/>
                <a:cs typeface="Calibri"/>
              </a:rPr>
              <a:t>Teacher-Librarian Collaborative Role</a:t>
            </a:r>
          </a:p>
          <a:p>
            <a:pPr marL="457200" indent="-457200">
              <a:lnSpc>
                <a:spcPct val="150000"/>
              </a:lnSpc>
              <a:buSzPct val="100000"/>
              <a:buFontTx/>
              <a:buBlip>
                <a:blip r:embed="rId4"/>
              </a:buBlip>
            </a:pPr>
            <a:r>
              <a:rPr lang="en-US" sz="2800" b="1" dirty="0" smtClean="0">
                <a:solidFill>
                  <a:srgbClr val="1083CD"/>
                </a:solidFill>
                <a:latin typeface="Calibri"/>
                <a:cs typeface="Calibri"/>
              </a:rPr>
              <a:t>Teacher Collaborative Role</a:t>
            </a:r>
          </a:p>
          <a:p>
            <a:pPr marL="457200" indent="-457200">
              <a:lnSpc>
                <a:spcPct val="150000"/>
              </a:lnSpc>
              <a:buSzPct val="100000"/>
              <a:buFontTx/>
              <a:buBlip>
                <a:blip r:embed="rId4"/>
              </a:buBlip>
            </a:pPr>
            <a:r>
              <a:rPr lang="en-US" sz="2800" b="1" dirty="0" smtClean="0">
                <a:solidFill>
                  <a:srgbClr val="1083CD"/>
                </a:solidFill>
                <a:latin typeface="Calibri"/>
                <a:cs typeface="Calibri"/>
              </a:rPr>
              <a:t>Support Staff Collaborative Role</a:t>
            </a:r>
          </a:p>
          <a:p>
            <a:pPr marL="457200" indent="-457200">
              <a:lnSpc>
                <a:spcPct val="150000"/>
              </a:lnSpc>
              <a:buSzPct val="100000"/>
              <a:buFontTx/>
              <a:buBlip>
                <a:blip r:embed="rId4"/>
              </a:buBlip>
            </a:pPr>
            <a:r>
              <a:rPr lang="en-US" sz="2800" b="1" dirty="0" smtClean="0">
                <a:solidFill>
                  <a:srgbClr val="1083CD"/>
                </a:solidFill>
                <a:latin typeface="Calibri"/>
                <a:cs typeface="Calibri"/>
              </a:rPr>
              <a:t>District Administration and Consultant </a:t>
            </a:r>
          </a:p>
          <a:p>
            <a:pPr>
              <a:buSzPct val="100000"/>
            </a:pPr>
            <a:r>
              <a:rPr lang="en-US" sz="2800" b="1" dirty="0">
                <a:solidFill>
                  <a:srgbClr val="1083CD"/>
                </a:solidFill>
                <a:latin typeface="Calibri"/>
                <a:cs typeface="Calibri"/>
              </a:rPr>
              <a:t> </a:t>
            </a:r>
            <a:r>
              <a:rPr lang="en-US" sz="2800" b="1" dirty="0" smtClean="0">
                <a:solidFill>
                  <a:srgbClr val="1083CD"/>
                </a:solidFill>
                <a:latin typeface="Calibri"/>
                <a:cs typeface="Calibri"/>
              </a:rPr>
              <a:t>     Collaborative Role</a:t>
            </a:r>
            <a:endParaRPr lang="en-US" sz="2800" b="1" dirty="0">
              <a:solidFill>
                <a:srgbClr val="1083CD"/>
              </a:solidFill>
              <a:latin typeface="Calibri"/>
              <a:cs typeface="Calibri"/>
            </a:endParaRPr>
          </a:p>
        </p:txBody>
      </p:sp>
      <p:sp>
        <p:nvSpPr>
          <p:cNvPr id="4" name="Oval 3"/>
          <p:cNvSpPr/>
          <p:nvPr/>
        </p:nvSpPr>
        <p:spPr>
          <a:xfrm>
            <a:off x="7189815" y="5740431"/>
            <a:ext cx="1797873" cy="1002101"/>
          </a:xfrm>
          <a:prstGeom prst="ellipse">
            <a:avLst/>
          </a:prstGeom>
          <a:solidFill>
            <a:srgbClr val="1083CD"/>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solidFill>
                  <a:srgbClr val="FFFFFF"/>
                </a:solidFill>
                <a:latin typeface="Calibri"/>
                <a:cs typeface="Calibri"/>
              </a:rPr>
              <a:t>page 13</a:t>
            </a:r>
            <a:endParaRPr lang="en-US" sz="2400" b="1" dirty="0">
              <a:solidFill>
                <a:srgbClr val="FFFFFF"/>
              </a:solidFill>
              <a:latin typeface="Calibri"/>
              <a:cs typeface="Calibri"/>
            </a:endParaRPr>
          </a:p>
        </p:txBody>
      </p:sp>
    </p:spTree>
    <p:extLst>
      <p:ext uri="{BB962C8B-B14F-4D97-AF65-F5344CB8AC3E}">
        <p14:creationId xmlns:p14="http://schemas.microsoft.com/office/powerpoint/2010/main" val="28803268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ldBanner.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05183"/>
            <a:ext cx="9144000" cy="1167319"/>
          </a:xfrm>
          <a:prstGeom prst="rect">
            <a:avLst/>
          </a:prstGeom>
        </p:spPr>
      </p:pic>
      <p:sp>
        <p:nvSpPr>
          <p:cNvPr id="2" name="TextBox 1"/>
          <p:cNvSpPr txBox="1"/>
          <p:nvPr/>
        </p:nvSpPr>
        <p:spPr>
          <a:xfrm>
            <a:off x="1375403" y="1583568"/>
            <a:ext cx="5814412" cy="4580741"/>
          </a:xfrm>
          <a:prstGeom prst="rect">
            <a:avLst/>
          </a:prstGeom>
          <a:noFill/>
        </p:spPr>
        <p:txBody>
          <a:bodyPr wrap="none" rtlCol="0">
            <a:spAutoFit/>
          </a:bodyPr>
          <a:lstStyle/>
          <a:p>
            <a:pPr marL="457200" indent="-457200">
              <a:lnSpc>
                <a:spcPct val="150000"/>
              </a:lnSpc>
              <a:buSzPct val="100000"/>
              <a:buFontTx/>
              <a:buBlip>
                <a:blip r:embed="rId4"/>
              </a:buBlip>
            </a:pPr>
            <a:r>
              <a:rPr lang="en-US" sz="2800" b="1" dirty="0" smtClean="0">
                <a:solidFill>
                  <a:srgbClr val="CC6600"/>
                </a:solidFill>
                <a:latin typeface="Calibri"/>
                <a:cs typeface="Calibri"/>
              </a:rPr>
              <a:t>Instructional Leadership</a:t>
            </a:r>
          </a:p>
          <a:p>
            <a:pPr marL="457200" indent="-457200">
              <a:lnSpc>
                <a:spcPct val="150000"/>
              </a:lnSpc>
              <a:buSzPct val="100000"/>
              <a:buFontTx/>
              <a:buBlip>
                <a:blip r:embed="rId4"/>
              </a:buBlip>
            </a:pPr>
            <a:r>
              <a:rPr lang="en-US" sz="2800" b="1" dirty="0" smtClean="0">
                <a:solidFill>
                  <a:srgbClr val="CC6600"/>
                </a:solidFill>
                <a:latin typeface="Calibri"/>
                <a:cs typeface="Calibri"/>
              </a:rPr>
              <a:t>Instructional Partnerships</a:t>
            </a:r>
          </a:p>
          <a:p>
            <a:pPr marL="457200" indent="-457200">
              <a:lnSpc>
                <a:spcPct val="150000"/>
              </a:lnSpc>
              <a:buSzPct val="100000"/>
              <a:buFontTx/>
              <a:buBlip>
                <a:blip r:embed="rId4"/>
              </a:buBlip>
            </a:pPr>
            <a:r>
              <a:rPr lang="en-US" sz="2800" b="1" dirty="0" smtClean="0">
                <a:solidFill>
                  <a:srgbClr val="CC6600"/>
                </a:solidFill>
                <a:latin typeface="Calibri"/>
                <a:cs typeface="Calibri"/>
              </a:rPr>
              <a:t>Engaging with Inquiry</a:t>
            </a:r>
          </a:p>
          <a:p>
            <a:pPr marL="457200" indent="-457200">
              <a:lnSpc>
                <a:spcPct val="150000"/>
              </a:lnSpc>
              <a:buSzPct val="100000"/>
              <a:buFontTx/>
              <a:buBlip>
                <a:blip r:embed="rId4"/>
              </a:buBlip>
            </a:pPr>
            <a:r>
              <a:rPr lang="en-US" sz="2800" b="1" dirty="0" smtClean="0">
                <a:solidFill>
                  <a:srgbClr val="CC6600"/>
                </a:solidFill>
                <a:latin typeface="Calibri"/>
                <a:cs typeface="Calibri"/>
              </a:rPr>
              <a:t>Differentiated Learning</a:t>
            </a:r>
          </a:p>
          <a:p>
            <a:pPr marL="457200" indent="-457200">
              <a:lnSpc>
                <a:spcPct val="150000"/>
              </a:lnSpc>
              <a:buSzPct val="100000"/>
              <a:buFontTx/>
              <a:buBlip>
                <a:blip r:embed="rId4"/>
              </a:buBlip>
            </a:pPr>
            <a:r>
              <a:rPr lang="en-US" sz="2800" b="1" dirty="0" smtClean="0">
                <a:solidFill>
                  <a:srgbClr val="CC6600"/>
                </a:solidFill>
                <a:latin typeface="Calibri"/>
                <a:cs typeface="Calibri"/>
              </a:rPr>
              <a:t>Technology for Learning</a:t>
            </a:r>
          </a:p>
          <a:p>
            <a:pPr marL="457200" indent="-457200">
              <a:lnSpc>
                <a:spcPct val="150000"/>
              </a:lnSpc>
              <a:buSzPct val="100000"/>
              <a:buFontTx/>
              <a:buBlip>
                <a:blip r:embed="rId4"/>
              </a:buBlip>
            </a:pPr>
            <a:r>
              <a:rPr lang="en-US" sz="2800" b="1" dirty="0" smtClean="0">
                <a:solidFill>
                  <a:srgbClr val="CC6600"/>
                </a:solidFill>
                <a:latin typeface="Calibri"/>
                <a:cs typeface="Calibri"/>
              </a:rPr>
              <a:t>Assessment </a:t>
            </a:r>
            <a:r>
              <a:rPr lang="en-US" sz="2800" b="1" i="1" dirty="0" smtClean="0">
                <a:solidFill>
                  <a:srgbClr val="CC6600"/>
                </a:solidFill>
                <a:latin typeface="Calibri"/>
                <a:cs typeface="Calibri"/>
              </a:rPr>
              <a:t>for</a:t>
            </a:r>
            <a:r>
              <a:rPr lang="en-US" sz="2800" b="1" dirty="0" smtClean="0">
                <a:solidFill>
                  <a:srgbClr val="CC6600"/>
                </a:solidFill>
                <a:latin typeface="Calibri"/>
                <a:cs typeface="Calibri"/>
              </a:rPr>
              <a:t>, </a:t>
            </a:r>
            <a:r>
              <a:rPr lang="en-US" sz="2800" b="1" i="1" dirty="0" smtClean="0">
                <a:solidFill>
                  <a:srgbClr val="CC6600"/>
                </a:solidFill>
                <a:latin typeface="Calibri"/>
                <a:cs typeface="Calibri"/>
              </a:rPr>
              <a:t>of</a:t>
            </a:r>
            <a:r>
              <a:rPr lang="en-US" sz="2800" b="1" dirty="0" smtClean="0">
                <a:solidFill>
                  <a:srgbClr val="CC6600"/>
                </a:solidFill>
                <a:latin typeface="Calibri"/>
                <a:cs typeface="Calibri"/>
              </a:rPr>
              <a:t> and </a:t>
            </a:r>
            <a:r>
              <a:rPr lang="en-US" sz="2800" b="1" i="1" dirty="0" smtClean="0">
                <a:solidFill>
                  <a:srgbClr val="CC6600"/>
                </a:solidFill>
                <a:latin typeface="Calibri"/>
                <a:cs typeface="Calibri"/>
              </a:rPr>
              <a:t>as</a:t>
            </a:r>
            <a:r>
              <a:rPr lang="en-US" sz="2800" b="1" dirty="0" smtClean="0">
                <a:solidFill>
                  <a:srgbClr val="CC6600"/>
                </a:solidFill>
                <a:latin typeface="Calibri"/>
                <a:cs typeface="Calibri"/>
              </a:rPr>
              <a:t> Learning</a:t>
            </a:r>
          </a:p>
          <a:p>
            <a:pPr marL="457200" indent="-457200">
              <a:lnSpc>
                <a:spcPct val="150000"/>
              </a:lnSpc>
              <a:buSzPct val="100000"/>
              <a:buFontTx/>
              <a:buBlip>
                <a:blip r:embed="rId4"/>
              </a:buBlip>
            </a:pPr>
            <a:r>
              <a:rPr lang="en-US" sz="2800" b="1" dirty="0" smtClean="0">
                <a:solidFill>
                  <a:srgbClr val="CC6600"/>
                </a:solidFill>
                <a:latin typeface="Calibri"/>
                <a:cs typeface="Calibri"/>
              </a:rPr>
              <a:t>Evidence-Based Practice</a:t>
            </a:r>
            <a:endParaRPr lang="en-US" sz="2800" b="1" dirty="0">
              <a:solidFill>
                <a:srgbClr val="CC6600"/>
              </a:solidFill>
              <a:latin typeface="Calibri"/>
              <a:cs typeface="Calibri"/>
            </a:endParaRPr>
          </a:p>
        </p:txBody>
      </p:sp>
      <p:sp>
        <p:nvSpPr>
          <p:cNvPr id="5" name="Oval 4"/>
          <p:cNvSpPr/>
          <p:nvPr/>
        </p:nvSpPr>
        <p:spPr>
          <a:xfrm>
            <a:off x="7189815" y="5740431"/>
            <a:ext cx="1797873" cy="1002101"/>
          </a:xfrm>
          <a:prstGeom prst="ellipse">
            <a:avLst/>
          </a:prstGeom>
          <a:solidFill>
            <a:srgbClr val="CC6600"/>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solidFill>
                  <a:srgbClr val="FFFFFF"/>
                </a:solidFill>
                <a:latin typeface="Calibri"/>
                <a:cs typeface="Calibri"/>
              </a:rPr>
              <a:t>page 15</a:t>
            </a:r>
            <a:endParaRPr lang="en-US" sz="2400" b="1" dirty="0">
              <a:solidFill>
                <a:srgbClr val="FFFFFF"/>
              </a:solidFill>
              <a:latin typeface="Calibri"/>
              <a:cs typeface="Calibri"/>
            </a:endParaRPr>
          </a:p>
        </p:txBody>
      </p:sp>
    </p:spTree>
    <p:extLst>
      <p:ext uri="{BB962C8B-B14F-4D97-AF65-F5344CB8AC3E}">
        <p14:creationId xmlns:p14="http://schemas.microsoft.com/office/powerpoint/2010/main" val="11707803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eenBanner.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0145"/>
            <a:ext cx="9144000" cy="1143000"/>
          </a:xfrm>
          <a:prstGeom prst="rect">
            <a:avLst/>
          </a:prstGeom>
        </p:spPr>
      </p:pic>
      <p:sp>
        <p:nvSpPr>
          <p:cNvPr id="2" name="TextBox 1"/>
          <p:cNvSpPr txBox="1"/>
          <p:nvPr/>
        </p:nvSpPr>
        <p:spPr>
          <a:xfrm>
            <a:off x="1748390" y="1402117"/>
            <a:ext cx="5198859" cy="4580741"/>
          </a:xfrm>
          <a:prstGeom prst="rect">
            <a:avLst/>
          </a:prstGeom>
          <a:noFill/>
        </p:spPr>
        <p:txBody>
          <a:bodyPr wrap="none" rtlCol="0">
            <a:spAutoFit/>
          </a:bodyPr>
          <a:lstStyle/>
          <a:p>
            <a:pPr marL="457200" indent="-457200">
              <a:lnSpc>
                <a:spcPct val="150000"/>
              </a:lnSpc>
              <a:buSzPct val="100000"/>
              <a:buFontTx/>
              <a:buBlip>
                <a:blip r:embed="rId4"/>
              </a:buBlip>
            </a:pPr>
            <a:r>
              <a:rPr lang="en-US" sz="2800" b="1" dirty="0" smtClean="0">
                <a:solidFill>
                  <a:srgbClr val="128C3A"/>
                </a:solidFill>
                <a:latin typeface="Calibri"/>
                <a:cs typeface="Calibri"/>
              </a:rPr>
              <a:t>Literacy Leadership</a:t>
            </a:r>
          </a:p>
          <a:p>
            <a:pPr marL="457200" indent="-457200">
              <a:lnSpc>
                <a:spcPct val="150000"/>
              </a:lnSpc>
              <a:buSzPct val="100000"/>
              <a:buFontTx/>
              <a:buBlip>
                <a:blip r:embed="rId4"/>
              </a:buBlip>
            </a:pPr>
            <a:r>
              <a:rPr lang="en-US" sz="2800" b="1" dirty="0" smtClean="0">
                <a:solidFill>
                  <a:srgbClr val="128C3A"/>
                </a:solidFill>
                <a:latin typeface="Calibri"/>
                <a:cs typeface="Calibri"/>
              </a:rPr>
              <a:t>Engaging Readers</a:t>
            </a:r>
          </a:p>
          <a:p>
            <a:pPr marL="457200" indent="-457200">
              <a:lnSpc>
                <a:spcPct val="150000"/>
              </a:lnSpc>
              <a:buSzPct val="100000"/>
              <a:buFontTx/>
              <a:buBlip>
                <a:blip r:embed="rId4"/>
              </a:buBlip>
            </a:pPr>
            <a:r>
              <a:rPr lang="en-US" sz="2800" b="1" dirty="0" smtClean="0">
                <a:solidFill>
                  <a:srgbClr val="128C3A"/>
                </a:solidFill>
                <a:latin typeface="Calibri"/>
                <a:cs typeface="Calibri"/>
              </a:rPr>
              <a:t>Information Literacy</a:t>
            </a:r>
          </a:p>
          <a:p>
            <a:pPr marL="457200" indent="-457200">
              <a:lnSpc>
                <a:spcPct val="150000"/>
              </a:lnSpc>
              <a:buSzPct val="100000"/>
              <a:buFontTx/>
              <a:buBlip>
                <a:blip r:embed="rId4"/>
              </a:buBlip>
            </a:pPr>
            <a:r>
              <a:rPr lang="en-US" sz="2800" b="1" dirty="0" smtClean="0">
                <a:solidFill>
                  <a:srgbClr val="128C3A"/>
                </a:solidFill>
                <a:latin typeface="Calibri"/>
                <a:cs typeface="Calibri"/>
              </a:rPr>
              <a:t>Critical Literacy</a:t>
            </a:r>
          </a:p>
          <a:p>
            <a:pPr marL="457200" indent="-457200">
              <a:lnSpc>
                <a:spcPct val="150000"/>
              </a:lnSpc>
              <a:buSzPct val="100000"/>
              <a:buFontTx/>
              <a:buBlip>
                <a:blip r:embed="rId4"/>
              </a:buBlip>
            </a:pPr>
            <a:r>
              <a:rPr lang="en-US" sz="2800" b="1" dirty="0" smtClean="0">
                <a:solidFill>
                  <a:srgbClr val="128C3A"/>
                </a:solidFill>
                <a:latin typeface="Calibri"/>
                <a:cs typeface="Calibri"/>
              </a:rPr>
              <a:t>Digital Literacy and Citizenship</a:t>
            </a:r>
          </a:p>
          <a:p>
            <a:pPr marL="457200" indent="-457200">
              <a:lnSpc>
                <a:spcPct val="150000"/>
              </a:lnSpc>
              <a:buSzPct val="100000"/>
              <a:buFontTx/>
              <a:buBlip>
                <a:blip r:embed="rId4"/>
              </a:buBlip>
            </a:pPr>
            <a:r>
              <a:rPr lang="en-US" sz="2800" b="1" dirty="0" smtClean="0">
                <a:solidFill>
                  <a:srgbClr val="128C3A"/>
                </a:solidFill>
                <a:latin typeface="Calibri"/>
                <a:cs typeface="Calibri"/>
              </a:rPr>
              <a:t>Cultural Literacy</a:t>
            </a:r>
          </a:p>
          <a:p>
            <a:pPr marL="457200" indent="-457200">
              <a:lnSpc>
                <a:spcPct val="150000"/>
              </a:lnSpc>
              <a:buSzPct val="100000"/>
              <a:buFontTx/>
              <a:buBlip>
                <a:blip r:embed="rId4"/>
              </a:buBlip>
            </a:pPr>
            <a:r>
              <a:rPr lang="en-US" sz="2800" b="1" dirty="0" smtClean="0">
                <a:solidFill>
                  <a:srgbClr val="128C3A"/>
                </a:solidFill>
                <a:latin typeface="Calibri"/>
                <a:cs typeface="Calibri"/>
              </a:rPr>
              <a:t>Literacy Partners</a:t>
            </a:r>
            <a:endParaRPr lang="en-US" sz="2800" b="1" dirty="0">
              <a:solidFill>
                <a:srgbClr val="128C3A"/>
              </a:solidFill>
              <a:latin typeface="Calibri"/>
              <a:cs typeface="Calibri"/>
            </a:endParaRPr>
          </a:p>
        </p:txBody>
      </p:sp>
      <p:sp>
        <p:nvSpPr>
          <p:cNvPr id="4" name="Oval 3"/>
          <p:cNvSpPr/>
          <p:nvPr/>
        </p:nvSpPr>
        <p:spPr>
          <a:xfrm>
            <a:off x="7189815" y="5740431"/>
            <a:ext cx="1797873" cy="1002101"/>
          </a:xfrm>
          <a:prstGeom prst="ellipse">
            <a:avLst/>
          </a:prstGeom>
          <a:solidFill>
            <a:srgbClr val="128C3A"/>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smtClean="0">
                <a:solidFill>
                  <a:srgbClr val="FFFFFF"/>
                </a:solidFill>
                <a:latin typeface="Calibri"/>
                <a:cs typeface="Calibri"/>
              </a:rPr>
              <a:t>page 17</a:t>
            </a:r>
            <a:endParaRPr lang="en-US" sz="2400" b="1" dirty="0">
              <a:solidFill>
                <a:srgbClr val="FFFFFF"/>
              </a:solidFill>
              <a:latin typeface="Calibri"/>
              <a:cs typeface="Calibri"/>
            </a:endParaRPr>
          </a:p>
        </p:txBody>
      </p:sp>
    </p:spTree>
    <p:extLst>
      <p:ext uri="{BB962C8B-B14F-4D97-AF65-F5344CB8AC3E}">
        <p14:creationId xmlns:p14="http://schemas.microsoft.com/office/powerpoint/2010/main" val="29015728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1495</TotalTime>
  <Words>643</Words>
  <Application>Microsoft Macintosh PowerPoint</Application>
  <PresentationFormat>On-screen Show (4:3)</PresentationFormat>
  <Paragraphs>106</Paragraphs>
  <Slides>15</Slides>
  <Notes>8</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Anita Brooks Kirkland</dc:creator>
  <cp:lastModifiedBy>Anita Brooks Kirkland</cp:lastModifiedBy>
  <cp:revision>126</cp:revision>
  <dcterms:created xsi:type="dcterms:W3CDTF">2014-10-12T17:03:41Z</dcterms:created>
  <dcterms:modified xsi:type="dcterms:W3CDTF">2015-11-08T19:15:26Z</dcterms:modified>
</cp:coreProperties>
</file>