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3"/>
  </p:notesMasterIdLst>
  <p:sldIdLst>
    <p:sldId id="287" r:id="rId4"/>
    <p:sldId id="268" r:id="rId5"/>
    <p:sldId id="282" r:id="rId6"/>
    <p:sldId id="289" r:id="rId7"/>
    <p:sldId id="279" r:id="rId8"/>
    <p:sldId id="273" r:id="rId9"/>
    <p:sldId id="284" r:id="rId10"/>
    <p:sldId id="283" r:id="rId11"/>
    <p:sldId id="285" r:id="rId12"/>
    <p:sldId id="286" r:id="rId13"/>
    <p:sldId id="280" r:id="rId14"/>
    <p:sldId id="281" r:id="rId15"/>
    <p:sldId id="288" r:id="rId16"/>
    <p:sldId id="271" r:id="rId17"/>
    <p:sldId id="275" r:id="rId18"/>
    <p:sldId id="290" r:id="rId19"/>
    <p:sldId id="270" r:id="rId20"/>
    <p:sldId id="267" r:id="rId21"/>
    <p:sldId id="262"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9BD7"/>
    <a:srgbClr val="CC0000"/>
    <a:srgbClr val="3399CC"/>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1" autoAdjust="0"/>
    <p:restoredTop sz="95000" autoAdjust="0"/>
  </p:normalViewPr>
  <p:slideViewPr>
    <p:cSldViewPr snapToGrid="0" snapToObjects="1">
      <p:cViewPr>
        <p:scale>
          <a:sx n="103" d="100"/>
          <a:sy n="103" d="100"/>
        </p:scale>
        <p:origin x="-9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9A9E59-DC92-BD41-B20B-F5B00D13646B}" type="doc">
      <dgm:prSet loTypeId="urn:microsoft.com/office/officeart/2005/8/layout/radial3" loCatId="" qsTypeId="urn:microsoft.com/office/officeart/2005/8/quickstyle/simple4" qsCatId="simple" csTypeId="urn:microsoft.com/office/officeart/2005/8/colors/accent1_2" csCatId="accent1" phldr="1"/>
      <dgm:spPr/>
      <dgm:t>
        <a:bodyPr/>
        <a:lstStyle/>
        <a:p>
          <a:endParaRPr lang="en-US"/>
        </a:p>
      </dgm:t>
    </dgm:pt>
    <dgm:pt modelId="{B8DE6F57-9E15-9F4B-A139-82A3542B81B2}">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smtClean="0">
              <a:latin typeface="Calibri"/>
              <a:cs typeface="Calibri"/>
            </a:rPr>
            <a:t>School Library Learning Commons</a:t>
          </a:r>
          <a:endParaRPr lang="en-US" dirty="0">
            <a:latin typeface="Calibri"/>
            <a:cs typeface="Calibri"/>
          </a:endParaRPr>
        </a:p>
      </dgm:t>
    </dgm:pt>
    <dgm:pt modelId="{5C3869F6-9F2C-B546-8938-EC93E4BA7304}" type="parTrans" cxnId="{261EA2A9-E9AC-0847-9EC2-721350BE42FE}">
      <dgm:prSet/>
      <dgm:spPr/>
      <dgm:t>
        <a:bodyPr/>
        <a:lstStyle/>
        <a:p>
          <a:endParaRPr lang="en-US">
            <a:latin typeface="Calibri"/>
            <a:cs typeface="Calibri"/>
          </a:endParaRPr>
        </a:p>
      </dgm:t>
    </dgm:pt>
    <dgm:pt modelId="{80C32F2C-A5E7-DC49-BA52-682CDD495602}" type="sibTrans" cxnId="{261EA2A9-E9AC-0847-9EC2-721350BE42FE}">
      <dgm:prSet/>
      <dgm:spPr/>
      <dgm:t>
        <a:bodyPr/>
        <a:lstStyle/>
        <a:p>
          <a:endParaRPr lang="en-US">
            <a:latin typeface="Calibri"/>
            <a:cs typeface="Calibri"/>
          </a:endParaRPr>
        </a:p>
      </dgm:t>
    </dgm:pt>
    <dgm:pt modelId="{9ADE3CC8-9C88-D24B-93F5-D7894E06820E}">
      <dgm:prSet phldrT="[Text]" custT="1">
        <dgm:style>
          <a:lnRef idx="3">
            <a:schemeClr val="lt1"/>
          </a:lnRef>
          <a:fillRef idx="1">
            <a:schemeClr val="accent3"/>
          </a:fillRef>
          <a:effectRef idx="1">
            <a:schemeClr val="accent3"/>
          </a:effectRef>
          <a:fontRef idx="minor">
            <a:schemeClr val="lt1"/>
          </a:fontRef>
        </dgm:style>
      </dgm:prSet>
      <dgm:spPr/>
      <dgm:t>
        <a:bodyPr/>
        <a:lstStyle/>
        <a:p>
          <a:r>
            <a:rPr lang="en-US" sz="1600" dirty="0" smtClean="0">
              <a:latin typeface="Calibri"/>
              <a:cs typeface="Calibri"/>
            </a:rPr>
            <a:t>Physical &amp; Virtual  Learning Hub</a:t>
          </a:r>
          <a:endParaRPr lang="en-US" sz="1600" dirty="0">
            <a:latin typeface="Calibri"/>
            <a:cs typeface="Calibri"/>
          </a:endParaRPr>
        </a:p>
      </dgm:t>
    </dgm:pt>
    <dgm:pt modelId="{29309009-D56E-FF4E-A8B3-7FD7CD38C197}" type="parTrans" cxnId="{1226ADEC-8E8E-A948-887B-1BFFF798BA74}">
      <dgm:prSet/>
      <dgm:spPr/>
      <dgm:t>
        <a:bodyPr/>
        <a:lstStyle/>
        <a:p>
          <a:endParaRPr lang="en-US">
            <a:latin typeface="Calibri"/>
            <a:cs typeface="Calibri"/>
          </a:endParaRPr>
        </a:p>
      </dgm:t>
    </dgm:pt>
    <dgm:pt modelId="{2AA5973F-74C0-3248-9332-91D6641E93EF}" type="sibTrans" cxnId="{1226ADEC-8E8E-A948-887B-1BFFF798BA74}">
      <dgm:prSet/>
      <dgm:spPr/>
      <dgm:t>
        <a:bodyPr/>
        <a:lstStyle/>
        <a:p>
          <a:endParaRPr lang="en-US">
            <a:latin typeface="Calibri"/>
            <a:cs typeface="Calibri"/>
          </a:endParaRPr>
        </a:p>
      </dgm:t>
    </dgm:pt>
    <dgm:pt modelId="{59A622D4-9B6A-AE41-B7F0-5D981CD25ADA}">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600" dirty="0" smtClean="0">
              <a:latin typeface="Calibri"/>
              <a:cs typeface="Calibri"/>
            </a:rPr>
            <a:t>Drives future-oriented teaching &amp; learning</a:t>
          </a:r>
          <a:endParaRPr lang="en-US" sz="1600" dirty="0">
            <a:latin typeface="Calibri"/>
            <a:cs typeface="Calibri"/>
          </a:endParaRPr>
        </a:p>
      </dgm:t>
    </dgm:pt>
    <dgm:pt modelId="{0C95A65B-140F-8F44-8027-B8D078433602}" type="parTrans" cxnId="{55163E30-D141-ED47-97FF-C753B8691395}">
      <dgm:prSet/>
      <dgm:spPr/>
      <dgm:t>
        <a:bodyPr/>
        <a:lstStyle/>
        <a:p>
          <a:endParaRPr lang="en-US">
            <a:latin typeface="Calibri"/>
            <a:cs typeface="Calibri"/>
          </a:endParaRPr>
        </a:p>
      </dgm:t>
    </dgm:pt>
    <dgm:pt modelId="{DB58B99A-47DD-7A44-8C2D-A3A12B567388}" type="sibTrans" cxnId="{55163E30-D141-ED47-97FF-C753B8691395}">
      <dgm:prSet/>
      <dgm:spPr/>
      <dgm:t>
        <a:bodyPr/>
        <a:lstStyle/>
        <a:p>
          <a:endParaRPr lang="en-US">
            <a:latin typeface="Calibri"/>
            <a:cs typeface="Calibri"/>
          </a:endParaRPr>
        </a:p>
      </dgm:t>
    </dgm:pt>
    <dgm:pt modelId="{CCAAA634-CE0E-7C44-9FE0-16855149DC7D}">
      <dgm:prSet phldrT="[Tex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Inquiry, Problem Based Learning</a:t>
          </a:r>
          <a:endParaRPr lang="en-US" sz="1600" dirty="0">
            <a:latin typeface="Calibri"/>
            <a:cs typeface="Calibri"/>
          </a:endParaRPr>
        </a:p>
      </dgm:t>
    </dgm:pt>
    <dgm:pt modelId="{0C41AE48-31E1-BB4B-B608-16F818FB92BA}" type="parTrans" cxnId="{C7904F80-1F57-A949-8189-9C8C71B2DD1E}">
      <dgm:prSet/>
      <dgm:spPr/>
      <dgm:t>
        <a:bodyPr/>
        <a:lstStyle/>
        <a:p>
          <a:endParaRPr lang="en-US">
            <a:latin typeface="Calibri"/>
            <a:cs typeface="Calibri"/>
          </a:endParaRPr>
        </a:p>
      </dgm:t>
    </dgm:pt>
    <dgm:pt modelId="{66CF3DF2-E27F-FB4C-88D0-E82D56290BD4}" type="sibTrans" cxnId="{C7904F80-1F57-A949-8189-9C8C71B2DD1E}">
      <dgm:prSet/>
      <dgm:spPr/>
      <dgm:t>
        <a:bodyPr/>
        <a:lstStyle/>
        <a:p>
          <a:endParaRPr lang="en-US">
            <a:latin typeface="Calibri"/>
            <a:cs typeface="Calibri"/>
          </a:endParaRPr>
        </a:p>
      </dgm:t>
    </dgm:pt>
    <dgm:pt modelId="{A87F9755-00FE-F94A-8762-6EF31395F648}">
      <dgm:prSet>
        <dgm:style>
          <a:lnRef idx="3">
            <a:schemeClr val="lt1"/>
          </a:lnRef>
          <a:fillRef idx="1">
            <a:schemeClr val="accent3"/>
          </a:fillRef>
          <a:effectRef idx="1">
            <a:schemeClr val="accent3"/>
          </a:effectRef>
          <a:fontRef idx="minor">
            <a:schemeClr val="lt1"/>
          </a:fontRef>
        </dgm:style>
      </dgm:prSet>
      <dgm:spPr/>
      <dgm:t>
        <a:bodyPr/>
        <a:lstStyle/>
        <a:p>
          <a:r>
            <a:rPr lang="en-US" dirty="0" smtClean="0">
              <a:latin typeface="Calibri"/>
              <a:cs typeface="Calibri"/>
            </a:rPr>
            <a:t>Reading Thrives</a:t>
          </a:r>
          <a:endParaRPr lang="en-US" dirty="0">
            <a:latin typeface="Calibri"/>
            <a:cs typeface="Calibri"/>
          </a:endParaRPr>
        </a:p>
      </dgm:t>
    </dgm:pt>
    <dgm:pt modelId="{C96F46F0-F625-9E41-BB68-1CEA1F173A83}" type="parTrans" cxnId="{0D33C7A9-3C36-B247-BAD0-A82A3FA9416B}">
      <dgm:prSet/>
      <dgm:spPr/>
      <dgm:t>
        <a:bodyPr/>
        <a:lstStyle/>
        <a:p>
          <a:endParaRPr lang="en-US">
            <a:latin typeface="Calibri"/>
            <a:cs typeface="Calibri"/>
          </a:endParaRPr>
        </a:p>
      </dgm:t>
    </dgm:pt>
    <dgm:pt modelId="{ABCFB1F2-9020-E641-A771-FD03EF4F3650}" type="sibTrans" cxnId="{0D33C7A9-3C36-B247-BAD0-A82A3FA9416B}">
      <dgm:prSet/>
      <dgm:spPr/>
      <dgm:t>
        <a:bodyPr/>
        <a:lstStyle/>
        <a:p>
          <a:endParaRPr lang="en-US">
            <a:latin typeface="Calibri"/>
            <a:cs typeface="Calibri"/>
          </a:endParaRPr>
        </a:p>
      </dgm:t>
    </dgm:pt>
    <dgm:pt modelId="{10B225F8-ABD9-8B48-B811-9AD32DF03FD1}">
      <dgm:prSet>
        <dgm:style>
          <a:lnRef idx="3">
            <a:schemeClr val="lt1"/>
          </a:lnRef>
          <a:fillRef idx="1">
            <a:schemeClr val="accent2"/>
          </a:fillRef>
          <a:effectRef idx="1">
            <a:schemeClr val="accent2"/>
          </a:effectRef>
          <a:fontRef idx="minor">
            <a:schemeClr val="lt1"/>
          </a:fontRef>
        </dgm:style>
      </dgm:prSet>
      <dgm:spPr/>
      <dgm:t>
        <a:bodyPr/>
        <a:lstStyle/>
        <a:p>
          <a:r>
            <a:rPr lang="en-US" dirty="0" smtClean="0">
              <a:latin typeface="Calibri"/>
              <a:cs typeface="Calibri"/>
            </a:rPr>
            <a:t>Learning Literacies</a:t>
          </a:r>
          <a:endParaRPr lang="en-US" dirty="0">
            <a:latin typeface="Calibri"/>
            <a:cs typeface="Calibri"/>
          </a:endParaRPr>
        </a:p>
      </dgm:t>
    </dgm:pt>
    <dgm:pt modelId="{974343BD-AC99-244C-9E0A-0AF4D0850E9D}" type="parTrans" cxnId="{9B2C524A-25E3-734C-A11C-F409C2C07C0F}">
      <dgm:prSet/>
      <dgm:spPr/>
      <dgm:t>
        <a:bodyPr/>
        <a:lstStyle/>
        <a:p>
          <a:endParaRPr lang="en-US">
            <a:latin typeface="Calibri"/>
            <a:cs typeface="Calibri"/>
          </a:endParaRPr>
        </a:p>
      </dgm:t>
    </dgm:pt>
    <dgm:pt modelId="{232B2387-8849-5F46-986A-B26359A5ED74}" type="sibTrans" cxnId="{9B2C524A-25E3-734C-A11C-F409C2C07C0F}">
      <dgm:prSet/>
      <dgm:spPr/>
      <dgm:t>
        <a:bodyPr/>
        <a:lstStyle/>
        <a:p>
          <a:endParaRPr lang="en-US">
            <a:latin typeface="Calibri"/>
            <a:cs typeface="Calibri"/>
          </a:endParaRPr>
        </a:p>
      </dgm:t>
    </dgm:pt>
    <dgm:pt modelId="{8BB7BF8B-15E1-9648-AE39-39BA75CAA7A3}">
      <dgm:prSet custT="1">
        <dgm:style>
          <a:lnRef idx="3">
            <a:schemeClr val="lt1"/>
          </a:lnRef>
          <a:fillRef idx="1">
            <a:schemeClr val="accent4"/>
          </a:fillRef>
          <a:effectRef idx="1">
            <a:schemeClr val="accent4"/>
          </a:effectRef>
          <a:fontRef idx="minor">
            <a:schemeClr val="lt1"/>
          </a:fontRef>
        </dgm:style>
      </dgm:prSet>
      <dgm:spPr/>
      <dgm:t>
        <a:bodyPr/>
        <a:lstStyle/>
        <a:p>
          <a:r>
            <a:rPr lang="en-US" sz="1600" dirty="0" smtClean="0">
              <a:latin typeface="Calibri"/>
              <a:cs typeface="Calibri"/>
            </a:rPr>
            <a:t>Technology for Learning</a:t>
          </a:r>
          <a:endParaRPr lang="en-US" sz="1600" dirty="0">
            <a:latin typeface="Calibri"/>
            <a:cs typeface="Calibri"/>
          </a:endParaRPr>
        </a:p>
      </dgm:t>
    </dgm:pt>
    <dgm:pt modelId="{AFFEFB72-59C5-B74D-9F1C-0DBBBC70077F}" type="parTrans" cxnId="{DB1AED21-0711-F648-BD69-457C2BD3F449}">
      <dgm:prSet/>
      <dgm:spPr/>
      <dgm:t>
        <a:bodyPr/>
        <a:lstStyle/>
        <a:p>
          <a:endParaRPr lang="en-US">
            <a:latin typeface="Calibri"/>
            <a:cs typeface="Calibri"/>
          </a:endParaRPr>
        </a:p>
      </dgm:t>
    </dgm:pt>
    <dgm:pt modelId="{A3FC798C-11FB-3D4C-9350-5B381A07A495}" type="sibTrans" cxnId="{DB1AED21-0711-F648-BD69-457C2BD3F449}">
      <dgm:prSet/>
      <dgm:spPr/>
      <dgm:t>
        <a:bodyPr/>
        <a:lstStyle/>
        <a:p>
          <a:endParaRPr lang="en-US">
            <a:latin typeface="Calibri"/>
            <a:cs typeface="Calibri"/>
          </a:endParaRPr>
        </a:p>
      </dgm:t>
    </dgm:pt>
    <dgm:pt modelId="{33E03FAC-A6E0-E74B-A945-7D4AADC94A1A}">
      <dgm:prSet custT="1">
        <dgm:style>
          <a:lnRef idx="3">
            <a:schemeClr val="lt1"/>
          </a:lnRef>
          <a:fillRef idx="1">
            <a:schemeClr val="accent5"/>
          </a:fillRef>
          <a:effectRef idx="1">
            <a:schemeClr val="accent5"/>
          </a:effectRef>
          <a:fontRef idx="minor">
            <a:schemeClr val="lt1"/>
          </a:fontRef>
        </dgm:style>
      </dgm:prSet>
      <dgm:spPr/>
      <dgm:t>
        <a:bodyPr/>
        <a:lstStyle/>
        <a:p>
          <a:r>
            <a:rPr lang="en-US" sz="1600" dirty="0" smtClean="0">
              <a:latin typeface="Calibri"/>
              <a:cs typeface="Calibri"/>
            </a:rPr>
            <a:t>Critical Thinking, Creativity, Innovation</a:t>
          </a:r>
          <a:endParaRPr lang="en-US" sz="1600" dirty="0">
            <a:latin typeface="Calibri"/>
            <a:cs typeface="Calibri"/>
          </a:endParaRPr>
        </a:p>
      </dgm:t>
    </dgm:pt>
    <dgm:pt modelId="{C8357549-7F37-CA41-B420-5B5639A26FE4}" type="parTrans" cxnId="{AF5A6511-9703-9C40-B1BC-AA2FF09901BC}">
      <dgm:prSet/>
      <dgm:spPr/>
      <dgm:t>
        <a:bodyPr/>
        <a:lstStyle/>
        <a:p>
          <a:endParaRPr lang="en-US">
            <a:latin typeface="Calibri"/>
            <a:cs typeface="Calibri"/>
          </a:endParaRPr>
        </a:p>
      </dgm:t>
    </dgm:pt>
    <dgm:pt modelId="{C4FE86D1-19E0-AF44-B14F-4B67E2A75E21}" type="sibTrans" cxnId="{AF5A6511-9703-9C40-B1BC-AA2FF09901BC}">
      <dgm:prSet/>
      <dgm:spPr/>
      <dgm:t>
        <a:bodyPr/>
        <a:lstStyle/>
        <a:p>
          <a:endParaRPr lang="en-US">
            <a:latin typeface="Calibri"/>
            <a:cs typeface="Calibri"/>
          </a:endParaRPr>
        </a:p>
      </dgm:t>
    </dgm:pt>
    <dgm:pt modelId="{8440D9E5-D812-664B-9B70-F20B8B33DBF5}">
      <dgm:prSet>
        <dgm:style>
          <a:lnRef idx="3">
            <a:schemeClr val="lt1"/>
          </a:lnRef>
          <a:fillRef idx="1">
            <a:schemeClr val="accent5"/>
          </a:fillRef>
          <a:effectRef idx="1">
            <a:schemeClr val="accent5"/>
          </a:effectRef>
          <a:fontRef idx="minor">
            <a:schemeClr val="lt1"/>
          </a:fontRef>
        </dgm:style>
      </dgm:prSet>
      <dgm:spPr/>
      <dgm:t>
        <a:bodyPr/>
        <a:lstStyle/>
        <a:p>
          <a:r>
            <a:rPr lang="en-US" dirty="0" smtClean="0">
              <a:latin typeface="Calibri"/>
              <a:cs typeface="Calibri"/>
            </a:rPr>
            <a:t>Engagement with Information &amp; Ideas</a:t>
          </a:r>
          <a:endParaRPr lang="en-US" dirty="0">
            <a:latin typeface="Calibri"/>
            <a:cs typeface="Calibri"/>
          </a:endParaRPr>
        </a:p>
      </dgm:t>
    </dgm:pt>
    <dgm:pt modelId="{3A384CAA-76A5-9349-8A5E-FE63A330F736}" type="parTrans" cxnId="{45BD3159-B1E4-1844-BF4A-79630CDD6448}">
      <dgm:prSet/>
      <dgm:spPr/>
      <dgm:t>
        <a:bodyPr/>
        <a:lstStyle/>
        <a:p>
          <a:endParaRPr lang="en-US"/>
        </a:p>
      </dgm:t>
    </dgm:pt>
    <dgm:pt modelId="{C935B504-D656-9541-9683-5F991D5757EC}" type="sibTrans" cxnId="{45BD3159-B1E4-1844-BF4A-79630CDD6448}">
      <dgm:prSet/>
      <dgm:spPr/>
      <dgm:t>
        <a:bodyPr/>
        <a:lstStyle/>
        <a:p>
          <a:endParaRPr lang="en-US"/>
        </a:p>
      </dgm:t>
    </dgm:pt>
    <dgm:pt modelId="{699D85EC-8611-2446-8DAE-DC6817418967}" type="pres">
      <dgm:prSet presAssocID="{E89A9E59-DC92-BD41-B20B-F5B00D13646B}" presName="composite" presStyleCnt="0">
        <dgm:presLayoutVars>
          <dgm:chMax val="1"/>
          <dgm:dir/>
          <dgm:resizeHandles val="exact"/>
        </dgm:presLayoutVars>
      </dgm:prSet>
      <dgm:spPr/>
      <dgm:t>
        <a:bodyPr/>
        <a:lstStyle/>
        <a:p>
          <a:endParaRPr lang="en-US"/>
        </a:p>
      </dgm:t>
    </dgm:pt>
    <dgm:pt modelId="{940A3263-42BB-DB46-AC44-A0C696D2E4E5}" type="pres">
      <dgm:prSet presAssocID="{E89A9E59-DC92-BD41-B20B-F5B00D13646B}" presName="radial" presStyleCnt="0">
        <dgm:presLayoutVars>
          <dgm:animLvl val="ctr"/>
        </dgm:presLayoutVars>
      </dgm:prSet>
      <dgm:spPr/>
    </dgm:pt>
    <dgm:pt modelId="{D5CF78BE-46E5-A447-AB48-D951021D7DB1}" type="pres">
      <dgm:prSet presAssocID="{B8DE6F57-9E15-9F4B-A139-82A3542B81B2}" presName="centerShape" presStyleLbl="vennNode1" presStyleIdx="0" presStyleCnt="9" custScaleX="72792" custScaleY="74567"/>
      <dgm:spPr/>
      <dgm:t>
        <a:bodyPr/>
        <a:lstStyle/>
        <a:p>
          <a:endParaRPr lang="en-US"/>
        </a:p>
      </dgm:t>
    </dgm:pt>
    <dgm:pt modelId="{830BF69B-7A6F-0143-9ADA-F1C94CFCAB9E}" type="pres">
      <dgm:prSet presAssocID="{9ADE3CC8-9C88-D24B-93F5-D7894E06820E}" presName="node" presStyleLbl="vennNode1" presStyleIdx="1" presStyleCnt="9" custScaleX="117731" custScaleY="117507">
        <dgm:presLayoutVars>
          <dgm:bulletEnabled val="1"/>
        </dgm:presLayoutVars>
      </dgm:prSet>
      <dgm:spPr/>
      <dgm:t>
        <a:bodyPr/>
        <a:lstStyle/>
        <a:p>
          <a:endParaRPr lang="en-US"/>
        </a:p>
      </dgm:t>
    </dgm:pt>
    <dgm:pt modelId="{49AD77ED-2737-F047-A74C-EA1E9A8EB459}" type="pres">
      <dgm:prSet presAssocID="{59A622D4-9B6A-AE41-B7F0-5D981CD25ADA}" presName="node" presStyleLbl="vennNode1" presStyleIdx="2" presStyleCnt="9" custScaleX="117058" custScaleY="118828" custRadScaleRad="99446" custRadScaleInc="-3825">
        <dgm:presLayoutVars>
          <dgm:bulletEnabled val="1"/>
        </dgm:presLayoutVars>
      </dgm:prSet>
      <dgm:spPr/>
      <dgm:t>
        <a:bodyPr/>
        <a:lstStyle/>
        <a:p>
          <a:endParaRPr lang="en-US"/>
        </a:p>
      </dgm:t>
    </dgm:pt>
    <dgm:pt modelId="{83D053B0-1BF0-1944-A64D-B5B024D2B6A8}" type="pres">
      <dgm:prSet presAssocID="{CCAAA634-CE0E-7C44-9FE0-16855149DC7D}" presName="node" presStyleLbl="vennNode1" presStyleIdx="3" presStyleCnt="9" custScaleX="117094" custScaleY="117436">
        <dgm:presLayoutVars>
          <dgm:bulletEnabled val="1"/>
        </dgm:presLayoutVars>
      </dgm:prSet>
      <dgm:spPr/>
      <dgm:t>
        <a:bodyPr/>
        <a:lstStyle/>
        <a:p>
          <a:endParaRPr lang="en-US"/>
        </a:p>
      </dgm:t>
    </dgm:pt>
    <dgm:pt modelId="{7F32C005-7038-0649-A28D-2602C949CD64}" type="pres">
      <dgm:prSet presAssocID="{8440D9E5-D812-664B-9B70-F20B8B33DBF5}" presName="node" presStyleLbl="vennNode1" presStyleIdx="4" presStyleCnt="9" custScaleX="119153" custScaleY="118194">
        <dgm:presLayoutVars>
          <dgm:bulletEnabled val="1"/>
        </dgm:presLayoutVars>
      </dgm:prSet>
      <dgm:spPr/>
      <dgm:t>
        <a:bodyPr/>
        <a:lstStyle/>
        <a:p>
          <a:endParaRPr lang="en-US"/>
        </a:p>
      </dgm:t>
    </dgm:pt>
    <dgm:pt modelId="{F7CBB953-44CC-2541-B0BA-3C90CF4C5809}" type="pres">
      <dgm:prSet presAssocID="{A87F9755-00FE-F94A-8762-6EF31395F648}" presName="node" presStyleLbl="vennNode1" presStyleIdx="5" presStyleCnt="9" custScaleX="117749" custScaleY="117293">
        <dgm:presLayoutVars>
          <dgm:bulletEnabled val="1"/>
        </dgm:presLayoutVars>
      </dgm:prSet>
      <dgm:spPr/>
      <dgm:t>
        <a:bodyPr/>
        <a:lstStyle/>
        <a:p>
          <a:endParaRPr lang="en-US"/>
        </a:p>
      </dgm:t>
    </dgm:pt>
    <dgm:pt modelId="{4CA91AD6-C27C-9346-B60B-5A928D83879D}" type="pres">
      <dgm:prSet presAssocID="{10B225F8-ABD9-8B48-B811-9AD32DF03FD1}" presName="node" presStyleLbl="vennNode1" presStyleIdx="6" presStyleCnt="9" custScaleX="118495" custScaleY="118150">
        <dgm:presLayoutVars>
          <dgm:bulletEnabled val="1"/>
        </dgm:presLayoutVars>
      </dgm:prSet>
      <dgm:spPr/>
      <dgm:t>
        <a:bodyPr/>
        <a:lstStyle/>
        <a:p>
          <a:endParaRPr lang="en-US"/>
        </a:p>
      </dgm:t>
    </dgm:pt>
    <dgm:pt modelId="{983A13CD-FE19-5F45-9664-851E5CD4471C}" type="pres">
      <dgm:prSet presAssocID="{8BB7BF8B-15E1-9648-AE39-39BA75CAA7A3}" presName="node" presStyleLbl="vennNode1" presStyleIdx="7" presStyleCnt="9" custScaleX="117448" custScaleY="117392">
        <dgm:presLayoutVars>
          <dgm:bulletEnabled val="1"/>
        </dgm:presLayoutVars>
      </dgm:prSet>
      <dgm:spPr/>
      <dgm:t>
        <a:bodyPr/>
        <a:lstStyle/>
        <a:p>
          <a:endParaRPr lang="en-US"/>
        </a:p>
      </dgm:t>
    </dgm:pt>
    <dgm:pt modelId="{04508AA0-61F1-E940-B65F-65F687AAAEFD}" type="pres">
      <dgm:prSet presAssocID="{33E03FAC-A6E0-E74B-A945-7D4AADC94A1A}" presName="node" presStyleLbl="vennNode1" presStyleIdx="8" presStyleCnt="9" custScaleX="118477" custScaleY="118784">
        <dgm:presLayoutVars>
          <dgm:bulletEnabled val="1"/>
        </dgm:presLayoutVars>
      </dgm:prSet>
      <dgm:spPr/>
      <dgm:t>
        <a:bodyPr/>
        <a:lstStyle/>
        <a:p>
          <a:endParaRPr lang="en-US"/>
        </a:p>
      </dgm:t>
    </dgm:pt>
  </dgm:ptLst>
  <dgm:cxnLst>
    <dgm:cxn modelId="{3E4C7237-E713-F243-BD31-7D0F3D45729C}" type="presOf" srcId="{8440D9E5-D812-664B-9B70-F20B8B33DBF5}" destId="{7F32C005-7038-0649-A28D-2602C949CD64}" srcOrd="0" destOrd="0" presId="urn:microsoft.com/office/officeart/2005/8/layout/radial3"/>
    <dgm:cxn modelId="{34285EA6-636B-AC4D-9CCE-DF0F2F40FC0F}" type="presOf" srcId="{A87F9755-00FE-F94A-8762-6EF31395F648}" destId="{F7CBB953-44CC-2541-B0BA-3C90CF4C5809}" srcOrd="0" destOrd="0" presId="urn:microsoft.com/office/officeart/2005/8/layout/radial3"/>
    <dgm:cxn modelId="{2588D0ED-0E80-3540-820D-6F6AB97C558C}" type="presOf" srcId="{9ADE3CC8-9C88-D24B-93F5-D7894E06820E}" destId="{830BF69B-7A6F-0143-9ADA-F1C94CFCAB9E}" srcOrd="0" destOrd="0" presId="urn:microsoft.com/office/officeart/2005/8/layout/radial3"/>
    <dgm:cxn modelId="{45BD3159-B1E4-1844-BF4A-79630CDD6448}" srcId="{B8DE6F57-9E15-9F4B-A139-82A3542B81B2}" destId="{8440D9E5-D812-664B-9B70-F20B8B33DBF5}" srcOrd="3" destOrd="0" parTransId="{3A384CAA-76A5-9349-8A5E-FE63A330F736}" sibTransId="{C935B504-D656-9541-9683-5F991D5757EC}"/>
    <dgm:cxn modelId="{D90D9ED2-B5EB-A140-BF6D-128518524CC6}" type="presOf" srcId="{E89A9E59-DC92-BD41-B20B-F5B00D13646B}" destId="{699D85EC-8611-2446-8DAE-DC6817418967}" srcOrd="0" destOrd="0" presId="urn:microsoft.com/office/officeart/2005/8/layout/radial3"/>
    <dgm:cxn modelId="{6654BC95-854E-1346-B8E1-FE253DEBA7D7}" type="presOf" srcId="{8BB7BF8B-15E1-9648-AE39-39BA75CAA7A3}" destId="{983A13CD-FE19-5F45-9664-851E5CD4471C}" srcOrd="0" destOrd="0" presId="urn:microsoft.com/office/officeart/2005/8/layout/radial3"/>
    <dgm:cxn modelId="{0D33C7A9-3C36-B247-BAD0-A82A3FA9416B}" srcId="{B8DE6F57-9E15-9F4B-A139-82A3542B81B2}" destId="{A87F9755-00FE-F94A-8762-6EF31395F648}" srcOrd="4" destOrd="0" parTransId="{C96F46F0-F625-9E41-BB68-1CEA1F173A83}" sibTransId="{ABCFB1F2-9020-E641-A771-FD03EF4F3650}"/>
    <dgm:cxn modelId="{1226ADEC-8E8E-A948-887B-1BFFF798BA74}" srcId="{B8DE6F57-9E15-9F4B-A139-82A3542B81B2}" destId="{9ADE3CC8-9C88-D24B-93F5-D7894E06820E}" srcOrd="0" destOrd="0" parTransId="{29309009-D56E-FF4E-A8B3-7FD7CD38C197}" sibTransId="{2AA5973F-74C0-3248-9332-91D6641E93EF}"/>
    <dgm:cxn modelId="{04D1E4D1-762C-7D43-9424-3ADD178DCF09}" type="presOf" srcId="{B8DE6F57-9E15-9F4B-A139-82A3542B81B2}" destId="{D5CF78BE-46E5-A447-AB48-D951021D7DB1}" srcOrd="0" destOrd="0" presId="urn:microsoft.com/office/officeart/2005/8/layout/radial3"/>
    <dgm:cxn modelId="{B741ACBF-3A84-FE4B-BB24-03A5E482D0A2}" type="presOf" srcId="{33E03FAC-A6E0-E74B-A945-7D4AADC94A1A}" destId="{04508AA0-61F1-E940-B65F-65F687AAAEFD}" srcOrd="0" destOrd="0" presId="urn:microsoft.com/office/officeart/2005/8/layout/radial3"/>
    <dgm:cxn modelId="{AF5A6511-9703-9C40-B1BC-AA2FF09901BC}" srcId="{B8DE6F57-9E15-9F4B-A139-82A3542B81B2}" destId="{33E03FAC-A6E0-E74B-A945-7D4AADC94A1A}" srcOrd="7" destOrd="0" parTransId="{C8357549-7F37-CA41-B420-5B5639A26FE4}" sibTransId="{C4FE86D1-19E0-AF44-B14F-4B67E2A75E21}"/>
    <dgm:cxn modelId="{163E096C-C7B2-634D-9021-DB8F3EAFB2CA}" type="presOf" srcId="{59A622D4-9B6A-AE41-B7F0-5D981CD25ADA}" destId="{49AD77ED-2737-F047-A74C-EA1E9A8EB459}" srcOrd="0" destOrd="0" presId="urn:microsoft.com/office/officeart/2005/8/layout/radial3"/>
    <dgm:cxn modelId="{FFD0E785-F6C7-3F46-87E4-B3850851A5EF}" type="presOf" srcId="{CCAAA634-CE0E-7C44-9FE0-16855149DC7D}" destId="{83D053B0-1BF0-1944-A64D-B5B024D2B6A8}" srcOrd="0" destOrd="0" presId="urn:microsoft.com/office/officeart/2005/8/layout/radial3"/>
    <dgm:cxn modelId="{9B2C524A-25E3-734C-A11C-F409C2C07C0F}" srcId="{B8DE6F57-9E15-9F4B-A139-82A3542B81B2}" destId="{10B225F8-ABD9-8B48-B811-9AD32DF03FD1}" srcOrd="5" destOrd="0" parTransId="{974343BD-AC99-244C-9E0A-0AF4D0850E9D}" sibTransId="{232B2387-8849-5F46-986A-B26359A5ED74}"/>
    <dgm:cxn modelId="{DB1AED21-0711-F648-BD69-457C2BD3F449}" srcId="{B8DE6F57-9E15-9F4B-A139-82A3542B81B2}" destId="{8BB7BF8B-15E1-9648-AE39-39BA75CAA7A3}" srcOrd="6" destOrd="0" parTransId="{AFFEFB72-59C5-B74D-9F1C-0DBBBC70077F}" sibTransId="{A3FC798C-11FB-3D4C-9350-5B381A07A495}"/>
    <dgm:cxn modelId="{55163E30-D141-ED47-97FF-C753B8691395}" srcId="{B8DE6F57-9E15-9F4B-A139-82A3542B81B2}" destId="{59A622D4-9B6A-AE41-B7F0-5D981CD25ADA}" srcOrd="1" destOrd="0" parTransId="{0C95A65B-140F-8F44-8027-B8D078433602}" sibTransId="{DB58B99A-47DD-7A44-8C2D-A3A12B567388}"/>
    <dgm:cxn modelId="{261EA2A9-E9AC-0847-9EC2-721350BE42FE}" srcId="{E89A9E59-DC92-BD41-B20B-F5B00D13646B}" destId="{B8DE6F57-9E15-9F4B-A139-82A3542B81B2}" srcOrd="0" destOrd="0" parTransId="{5C3869F6-9F2C-B546-8938-EC93E4BA7304}" sibTransId="{80C32F2C-A5E7-DC49-BA52-682CDD495602}"/>
    <dgm:cxn modelId="{C7904F80-1F57-A949-8189-9C8C71B2DD1E}" srcId="{B8DE6F57-9E15-9F4B-A139-82A3542B81B2}" destId="{CCAAA634-CE0E-7C44-9FE0-16855149DC7D}" srcOrd="2" destOrd="0" parTransId="{0C41AE48-31E1-BB4B-B608-16F818FB92BA}" sibTransId="{66CF3DF2-E27F-FB4C-88D0-E82D56290BD4}"/>
    <dgm:cxn modelId="{6EE87964-92B3-9547-9E7D-CE57E606D0A4}" type="presOf" srcId="{10B225F8-ABD9-8B48-B811-9AD32DF03FD1}" destId="{4CA91AD6-C27C-9346-B60B-5A928D83879D}" srcOrd="0" destOrd="0" presId="urn:microsoft.com/office/officeart/2005/8/layout/radial3"/>
    <dgm:cxn modelId="{F54AA278-FADF-204D-BE78-5701D853DB1B}" type="presParOf" srcId="{699D85EC-8611-2446-8DAE-DC6817418967}" destId="{940A3263-42BB-DB46-AC44-A0C696D2E4E5}" srcOrd="0" destOrd="0" presId="urn:microsoft.com/office/officeart/2005/8/layout/radial3"/>
    <dgm:cxn modelId="{3CC08591-1E58-754F-AAD9-8C20D352F8E8}" type="presParOf" srcId="{940A3263-42BB-DB46-AC44-A0C696D2E4E5}" destId="{D5CF78BE-46E5-A447-AB48-D951021D7DB1}" srcOrd="0" destOrd="0" presId="urn:microsoft.com/office/officeart/2005/8/layout/radial3"/>
    <dgm:cxn modelId="{2759AD87-4B4B-F441-9C4E-AF84697F9BF3}" type="presParOf" srcId="{940A3263-42BB-DB46-AC44-A0C696D2E4E5}" destId="{830BF69B-7A6F-0143-9ADA-F1C94CFCAB9E}" srcOrd="1" destOrd="0" presId="urn:microsoft.com/office/officeart/2005/8/layout/radial3"/>
    <dgm:cxn modelId="{9348ECCD-3B7B-EA47-ACDD-9DD81C5958B2}" type="presParOf" srcId="{940A3263-42BB-DB46-AC44-A0C696D2E4E5}" destId="{49AD77ED-2737-F047-A74C-EA1E9A8EB459}" srcOrd="2" destOrd="0" presId="urn:microsoft.com/office/officeart/2005/8/layout/radial3"/>
    <dgm:cxn modelId="{2D6B4212-3D34-974F-B749-048ABAA81E72}" type="presParOf" srcId="{940A3263-42BB-DB46-AC44-A0C696D2E4E5}" destId="{83D053B0-1BF0-1944-A64D-B5B024D2B6A8}" srcOrd="3" destOrd="0" presId="urn:microsoft.com/office/officeart/2005/8/layout/radial3"/>
    <dgm:cxn modelId="{F1714489-BF41-7345-90AC-17DD06D10E05}" type="presParOf" srcId="{940A3263-42BB-DB46-AC44-A0C696D2E4E5}" destId="{7F32C005-7038-0649-A28D-2602C949CD64}" srcOrd="4" destOrd="0" presId="urn:microsoft.com/office/officeart/2005/8/layout/radial3"/>
    <dgm:cxn modelId="{1D9ABB7D-3C79-3D48-8B0E-A09FAC5F45E5}" type="presParOf" srcId="{940A3263-42BB-DB46-AC44-A0C696D2E4E5}" destId="{F7CBB953-44CC-2541-B0BA-3C90CF4C5809}" srcOrd="5" destOrd="0" presId="urn:microsoft.com/office/officeart/2005/8/layout/radial3"/>
    <dgm:cxn modelId="{206053BF-ACAA-F244-96F5-60E77FAAC082}" type="presParOf" srcId="{940A3263-42BB-DB46-AC44-A0C696D2E4E5}" destId="{4CA91AD6-C27C-9346-B60B-5A928D83879D}" srcOrd="6" destOrd="0" presId="urn:microsoft.com/office/officeart/2005/8/layout/radial3"/>
    <dgm:cxn modelId="{DA14FF59-9B86-DE4A-9BEA-9A18771E2880}" type="presParOf" srcId="{940A3263-42BB-DB46-AC44-A0C696D2E4E5}" destId="{983A13CD-FE19-5F45-9664-851E5CD4471C}" srcOrd="7" destOrd="0" presId="urn:microsoft.com/office/officeart/2005/8/layout/radial3"/>
    <dgm:cxn modelId="{5BD00382-D5F3-4F4F-9E56-498CF932663D}" type="presParOf" srcId="{940A3263-42BB-DB46-AC44-A0C696D2E4E5}" destId="{04508AA0-61F1-E940-B65F-65F687AAAEFD}"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F78BE-46E5-A447-AB48-D951021D7DB1}">
      <dsp:nvSpPr>
        <dsp:cNvPr id="0" name=""/>
        <dsp:cNvSpPr/>
      </dsp:nvSpPr>
      <dsp:spPr>
        <a:xfrm>
          <a:off x="3382220" y="1435988"/>
          <a:ext cx="1976557" cy="2024754"/>
        </a:xfrm>
        <a:prstGeom prst="ellipse">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latin typeface="Calibri"/>
              <a:cs typeface="Calibri"/>
            </a:rPr>
            <a:t>School Library Learning Commons</a:t>
          </a:r>
          <a:endParaRPr lang="en-US" sz="2400" kern="1200" dirty="0">
            <a:latin typeface="Calibri"/>
            <a:cs typeface="Calibri"/>
          </a:endParaRPr>
        </a:p>
      </dsp:txBody>
      <dsp:txXfrm>
        <a:off x="3671680" y="1732506"/>
        <a:ext cx="1397637" cy="1431718"/>
      </dsp:txXfrm>
    </dsp:sp>
    <dsp:sp modelId="{830BF69B-7A6F-0143-9ADA-F1C94CFCAB9E}">
      <dsp:nvSpPr>
        <dsp:cNvPr id="0" name=""/>
        <dsp:cNvSpPr/>
      </dsp:nvSpPr>
      <dsp:spPr>
        <a:xfrm>
          <a:off x="3571297" y="-117633"/>
          <a:ext cx="1598404" cy="1595362"/>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Physical &amp; Virtual  Learning Hub</a:t>
          </a:r>
          <a:endParaRPr lang="en-US" sz="1600" kern="1200" dirty="0">
            <a:latin typeface="Calibri"/>
            <a:cs typeface="Calibri"/>
          </a:endParaRPr>
        </a:p>
      </dsp:txBody>
      <dsp:txXfrm>
        <a:off x="3805378" y="116002"/>
        <a:ext cx="1130242" cy="1128092"/>
      </dsp:txXfrm>
    </dsp:sp>
    <dsp:sp modelId="{49AD77ED-2737-F047-A74C-EA1E9A8EB459}">
      <dsp:nvSpPr>
        <dsp:cNvPr id="0" name=""/>
        <dsp:cNvSpPr/>
      </dsp:nvSpPr>
      <dsp:spPr>
        <a:xfrm>
          <a:off x="4781416" y="361465"/>
          <a:ext cx="1589266" cy="1613297"/>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Drives future-oriented teaching &amp; learning</a:t>
          </a:r>
          <a:endParaRPr lang="en-US" sz="1600" kern="1200" dirty="0">
            <a:latin typeface="Calibri"/>
            <a:cs typeface="Calibri"/>
          </a:endParaRPr>
        </a:p>
      </dsp:txBody>
      <dsp:txXfrm>
        <a:off x="5014159" y="597727"/>
        <a:ext cx="1123780" cy="1140773"/>
      </dsp:txXfrm>
    </dsp:sp>
    <dsp:sp modelId="{83D053B0-1BF0-1944-A64D-B5B024D2B6A8}">
      <dsp:nvSpPr>
        <dsp:cNvPr id="0" name=""/>
        <dsp:cNvSpPr/>
      </dsp:nvSpPr>
      <dsp:spPr>
        <a:xfrm>
          <a:off x="5343938" y="1651165"/>
          <a:ext cx="1589755" cy="1594398"/>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Inquiry, Problem Based Learning</a:t>
          </a:r>
          <a:endParaRPr lang="en-US" sz="1600" kern="1200" dirty="0">
            <a:latin typeface="Calibri"/>
            <a:cs typeface="Calibri"/>
          </a:endParaRPr>
        </a:p>
      </dsp:txBody>
      <dsp:txXfrm>
        <a:off x="5576752" y="1884659"/>
        <a:ext cx="1124127" cy="1127410"/>
      </dsp:txXfrm>
    </dsp:sp>
    <dsp:sp modelId="{7F32C005-7038-0649-A28D-2602C949CD64}">
      <dsp:nvSpPr>
        <dsp:cNvPr id="0" name=""/>
        <dsp:cNvSpPr/>
      </dsp:nvSpPr>
      <dsp:spPr>
        <a:xfrm>
          <a:off x="4812033" y="2896409"/>
          <a:ext cx="1617710" cy="160469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Engagement with Information &amp; Ideas</a:t>
          </a:r>
          <a:endParaRPr lang="en-US" sz="1700" kern="1200" dirty="0">
            <a:latin typeface="Calibri"/>
            <a:cs typeface="Calibri"/>
          </a:endParaRPr>
        </a:p>
      </dsp:txBody>
      <dsp:txXfrm>
        <a:off x="5048941" y="3131410"/>
        <a:ext cx="1143894" cy="1134688"/>
      </dsp:txXfrm>
    </dsp:sp>
    <dsp:sp modelId="{F7CBB953-44CC-2541-B0BA-3C90CF4C5809}">
      <dsp:nvSpPr>
        <dsp:cNvPr id="0" name=""/>
        <dsp:cNvSpPr/>
      </dsp:nvSpPr>
      <dsp:spPr>
        <a:xfrm>
          <a:off x="3571175" y="3420453"/>
          <a:ext cx="1598648" cy="1592457"/>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Reading Thrives</a:t>
          </a:r>
          <a:endParaRPr lang="en-US" sz="1700" kern="1200" dirty="0">
            <a:latin typeface="Calibri"/>
            <a:cs typeface="Calibri"/>
          </a:endParaRPr>
        </a:p>
      </dsp:txBody>
      <dsp:txXfrm>
        <a:off x="3805292" y="3653663"/>
        <a:ext cx="1130414" cy="1126037"/>
      </dsp:txXfrm>
    </dsp:sp>
    <dsp:sp modelId="{4CA91AD6-C27C-9346-B60B-5A928D83879D}">
      <dsp:nvSpPr>
        <dsp:cNvPr id="0" name=""/>
        <dsp:cNvSpPr/>
      </dsp:nvSpPr>
      <dsp:spPr>
        <a:xfrm>
          <a:off x="2315722" y="2896707"/>
          <a:ext cx="1608776" cy="1604092"/>
        </a:xfrm>
        <a:prstGeom prst="ellips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latin typeface="Calibri"/>
              <a:cs typeface="Calibri"/>
            </a:rPr>
            <a:t>Learning Literacies</a:t>
          </a:r>
          <a:endParaRPr lang="en-US" sz="1700" kern="1200" dirty="0">
            <a:latin typeface="Calibri"/>
            <a:cs typeface="Calibri"/>
          </a:endParaRPr>
        </a:p>
      </dsp:txBody>
      <dsp:txXfrm>
        <a:off x="2551322" y="3131621"/>
        <a:ext cx="1137576" cy="1134264"/>
      </dsp:txXfrm>
    </dsp:sp>
    <dsp:sp modelId="{983A13CD-FE19-5F45-9664-851E5CD4471C}">
      <dsp:nvSpPr>
        <dsp:cNvPr id="0" name=""/>
        <dsp:cNvSpPr/>
      </dsp:nvSpPr>
      <dsp:spPr>
        <a:xfrm>
          <a:off x="1804901" y="1651464"/>
          <a:ext cx="1594561" cy="1593801"/>
        </a:xfrm>
        <a:prstGeom prst="ellipse">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Technology for Learning</a:t>
          </a:r>
          <a:endParaRPr lang="en-US" sz="1600" kern="1200" dirty="0">
            <a:latin typeface="Calibri"/>
            <a:cs typeface="Calibri"/>
          </a:endParaRPr>
        </a:p>
      </dsp:txBody>
      <dsp:txXfrm>
        <a:off x="2038419" y="1884871"/>
        <a:ext cx="1127525" cy="1126987"/>
      </dsp:txXfrm>
    </dsp:sp>
    <dsp:sp modelId="{04508AA0-61F1-E940-B65F-65F687AAAEFD}">
      <dsp:nvSpPr>
        <dsp:cNvPr id="0" name=""/>
        <dsp:cNvSpPr/>
      </dsp:nvSpPr>
      <dsp:spPr>
        <a:xfrm>
          <a:off x="2315844" y="391626"/>
          <a:ext cx="1608532" cy="1612700"/>
        </a:xfrm>
        <a:prstGeom prst="ellipse">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Critical Thinking, Creativity, Innovation</a:t>
          </a:r>
          <a:endParaRPr lang="en-US" sz="1600" kern="1200" dirty="0">
            <a:latin typeface="Calibri"/>
            <a:cs typeface="Calibri"/>
          </a:endParaRPr>
        </a:p>
      </dsp:txBody>
      <dsp:txXfrm>
        <a:off x="2551408" y="627800"/>
        <a:ext cx="1137404" cy="114035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81463-8D7E-D74D-B66B-DE0AB5887D00}" type="datetimeFigureOut">
              <a:rPr lang="en-US" smtClean="0"/>
              <a:t>15-11-02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75CF9-C6E4-B045-92A4-AEEB22B99843}" type="slidenum">
              <a:rPr lang="en-US" smtClean="0"/>
              <a:t>‹#›</a:t>
            </a:fld>
            <a:endParaRPr lang="en-US"/>
          </a:p>
        </p:txBody>
      </p:sp>
    </p:spTree>
    <p:extLst>
      <p:ext uri="{BB962C8B-B14F-4D97-AF65-F5344CB8AC3E}">
        <p14:creationId xmlns:p14="http://schemas.microsoft.com/office/powerpoint/2010/main" val="29856798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4106B-C9B8-BF46-8571-FBD60500D158}"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36609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7779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18772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0487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05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163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09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184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603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725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5035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1583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6218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0645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210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7"/>
        <p:cNvGrpSpPr/>
        <p:nvPr/>
      </p:nvGrpSpPr>
      <p:grpSpPr>
        <a:xfrm>
          <a:off x="0" y="0"/>
          <a:ext cx="0" cy="0"/>
          <a:chOff x="0" y="0"/>
          <a:chExt cx="0" cy="0"/>
        </a:xfrm>
      </p:grpSpPr>
      <p:sp>
        <p:nvSpPr>
          <p:cNvPr id="28" name="Shape 28"/>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9" name="Shape 29"/>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2059098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srgbClr val="000000"/>
              </a:solidFill>
              <a:latin typeface="Arial"/>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a:buSzPct val="25000"/>
            </a:pPr>
            <a:fld id="{00000000-1234-1234-1234-123412341234}" type="slidenum">
              <a:rPr lang="en-US"/>
              <a:pPr>
                <a:buSzPct val="2500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22449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545594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1479681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4185106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71143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6471BC4-E65E-334D-854C-E2E7E745B06C}" type="datetimeFigureOut">
              <a:rPr lang="en-US" smtClean="0"/>
              <a:t>15-11-02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3A1428-0927-5E43-A15C-14A90C3B9330}" type="slidenum">
              <a:rPr lang="en-US" smtClean="0"/>
              <a:t>‹#›</a:t>
            </a:fld>
            <a:endParaRPr lang="en-US" dirty="0"/>
          </a:p>
        </p:txBody>
      </p:sp>
    </p:spTree>
    <p:extLst>
      <p:ext uri="{BB962C8B-B14F-4D97-AF65-F5344CB8AC3E}">
        <p14:creationId xmlns:p14="http://schemas.microsoft.com/office/powerpoint/2010/main" val="3232977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1BC4-E65E-334D-854C-E2E7E745B06C}" type="datetimeFigureOut">
              <a:rPr lang="en-US" smtClean="0"/>
              <a:t>15-11-02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3A1428-0927-5E43-A15C-14A90C3B9330}" type="slidenum">
              <a:rPr lang="en-US" smtClean="0"/>
              <a:t>‹#›</a:t>
            </a:fld>
            <a:endParaRPr lang="en-US" dirty="0"/>
          </a:p>
        </p:txBody>
      </p:sp>
    </p:spTree>
    <p:extLst>
      <p:ext uri="{BB962C8B-B14F-4D97-AF65-F5344CB8AC3E}">
        <p14:creationId xmlns:p14="http://schemas.microsoft.com/office/powerpoint/2010/main" val="3796187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31B2F-95D0-EA46-8076-18EC87D8ADCE}" type="datetimeFigureOut">
              <a:rPr lang="en-US" smtClean="0">
                <a:solidFill>
                  <a:prstClr val="black">
                    <a:tint val="75000"/>
                  </a:prstClr>
                </a:solidFill>
                <a:latin typeface="Calibri"/>
              </a:rPr>
              <a:pPr/>
              <a:t>15-11-02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12240-264A-7148-8138-861C7A7E829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74604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defTabSz="914400"/>
            <a:endParaRPr sz="1400" kern="0">
              <a:solidFill>
                <a:srgbClr val="000000"/>
              </a:solidFill>
              <a:latin typeface="Arial"/>
              <a:ea typeface="Arial"/>
              <a:cs typeface="Arial"/>
              <a:sym typeface="Arial"/>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888888"/>
                </a:solidFill>
                <a:latin typeface="Calibri"/>
                <a:ea typeface="Calibri"/>
                <a:cs typeface="Calibri"/>
                <a:sym typeface="Calibri"/>
              </a:defRPr>
            </a:lvl1pPr>
          </a:lstStyle>
          <a:p>
            <a:pPr defTabSz="914400">
              <a:buSzPct val="25000"/>
            </a:pPr>
            <a:fld id="{00000000-1234-1234-1234-123412341234}" type="slidenum">
              <a:rPr lang="en-US" kern="0"/>
              <a:pPr defTabSz="914400">
                <a:buSzPct val="25000"/>
              </a:pPr>
              <a:t>‹#›</a:t>
            </a:fld>
            <a:endParaRPr lang="en-US" kern="0"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18.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about.library.ubc.ca/2013/12/19/ubc-library-update-cpsld-newsletter-fall-2013/" TargetMode="External"/><Relationship Id="rId4" Type="http://schemas.openxmlformats.org/officeDocument/2006/relationships/image" Target="../media/image22.jpeg"/><Relationship Id="rId5" Type="http://schemas.openxmlformats.org/officeDocument/2006/relationships/hyperlink" Target="http://www.macleans.ca/education/university/campus-life-at-the-university-of-british-columbia/" TargetMode="External"/><Relationship Id="rId6" Type="http://schemas.openxmlformats.org/officeDocument/2006/relationships/image" Target="../media/image23.jpg"/><Relationship Id="rId7" Type="http://schemas.openxmlformats.org/officeDocument/2006/relationships/hyperlink" Target="http://about.library.ubc.ca/2013/09/18/visit-ubc-librarys-standout-spots/" TargetMode="External"/><Relationship Id="rId8" Type="http://schemas.openxmlformats.org/officeDocument/2006/relationships/image" Target="../media/image24.gif"/><Relationship Id="rId1" Type="http://schemas.openxmlformats.org/officeDocument/2006/relationships/slideLayout" Target="../slideLayouts/slideLayout18.xml"/><Relationship Id="rId2"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g"/><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s://onlineacademiccommunity.uvic.ca/caroln/2013/10/30/library-to-learning-commons-reflections-on-a-visit-to-the-claremont-learning-commons/" TargetMode="External"/><Relationship Id="rId4" Type="http://schemas.openxmlformats.org/officeDocument/2006/relationships/image" Target="../media/image26.jpeg"/><Relationship Id="rId1" Type="http://schemas.openxmlformats.org/officeDocument/2006/relationships/slideLayout" Target="../slideLayouts/slideLayout18.xml"/><Relationship Id="rId2"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cultureofyes.ca/2015/02/12/the-learning-commons-mindset/" TargetMode="External"/><Relationship Id="rId4" Type="http://schemas.openxmlformats.org/officeDocument/2006/relationships/image" Target="../media/image28.jpg"/><Relationship Id="rId5" Type="http://schemas.openxmlformats.org/officeDocument/2006/relationships/hyperlink" Target="http://mscofino.edublogs.org/category/the-learning-hub/" TargetMode="External"/><Relationship Id="rId6" Type="http://schemas.openxmlformats.org/officeDocument/2006/relationships/hyperlink" Target="http://www.edutopia.org/blog/21st-century-libraries-learning-commons-beth-holland" TargetMode="External"/><Relationship Id="rId7" Type="http://schemas.openxmlformats.org/officeDocument/2006/relationships/image" Target="../media/image29.png"/><Relationship Id="rId8" Type="http://schemas.openxmlformats.org/officeDocument/2006/relationships/image" Target="../media/image30.jpeg"/><Relationship Id="rId9" Type="http://schemas.openxmlformats.org/officeDocument/2006/relationships/hyperlink" Target="http://tinkerlab.com/maker-space-library-learning-commons/?crlt.pid=camp.lMOPWK287Wh3" TargetMode="External"/><Relationship Id="rId1" Type="http://schemas.openxmlformats.org/officeDocument/2006/relationships/slideLayout" Target="../slideLayouts/slideLayout18.xml"/><Relationship Id="rId2"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33.jpeg"/><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 Id="rId3"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bythebrooks.ca" TargetMode="Externa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png"/><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 Id="rId3" Type="http://schemas.openxmlformats.org/officeDocument/2006/relationships/hyperlink" Target="http://www.conferenceboard.ca/topics/education/learning-tools/employability-skills.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jpg"/><Relationship Id="rId3"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hyperlink" Target="http://www.kpl.org" TargetMode="External"/><Relationship Id="rId4" Type="http://schemas.openxmlformats.org/officeDocument/2006/relationships/image" Target="../media/image17.jpeg"/><Relationship Id="rId5" Type="http://schemas.openxmlformats.org/officeDocument/2006/relationships/hyperlink" Target="http://www.bythebrooks.ca/kitchener-public-library-grand-re-opening/" TargetMode="External"/><Relationship Id="rId1" Type="http://schemas.openxmlformats.org/officeDocument/2006/relationships/slideLayout" Target="../slideLayouts/slideLayout18.xml"/><Relationship Id="rId2"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hyperlink" Target="http://americanlibrariesmagazine.org/2014/02/26/making-room-for-informal-learning/" TargetMode="External"/><Relationship Id="rId5" Type="http://schemas.openxmlformats.org/officeDocument/2006/relationships/hyperlink" Target="http://www.innisfil.library.on.ca/appy-hour-0" TargetMode="External"/><Relationship Id="rId6" Type="http://schemas.openxmlformats.org/officeDocument/2006/relationships/image" Target="../media/image20.jpg"/><Relationship Id="rId1" Type="http://schemas.openxmlformats.org/officeDocument/2006/relationships/slideLayout" Target="../slideLayouts/slideLayout18.xml"/><Relationship Id="rId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opped-Capture-d’écran-2015-01-27-à-7.58.30-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5609771"/>
            <a:ext cx="9144000" cy="1248229"/>
          </a:xfrm>
          <a:prstGeom prst="rect">
            <a:avLst/>
          </a:prstGeom>
        </p:spPr>
      </p:pic>
      <p:pic>
        <p:nvPicPr>
          <p:cNvPr id="3" name="Picture 2" descr="YearLCposterWeb.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1158" y="1012666"/>
            <a:ext cx="2925484" cy="2575070"/>
          </a:xfrm>
          <a:prstGeom prst="rect">
            <a:avLst/>
          </a:prstGeom>
          <a:ln>
            <a:noFill/>
          </a:ln>
          <a:effectLst>
            <a:outerShdw blurRad="292100" dist="139700" dir="2700000" algn="tl" rotWithShape="0">
              <a:srgbClr val="333333">
                <a:alpha val="65000"/>
              </a:srgbClr>
            </a:outerShdw>
          </a:effectLst>
        </p:spPr>
      </p:pic>
      <p:pic>
        <p:nvPicPr>
          <p:cNvPr id="4" name="Picture 3" descr="AnitaBK2012_Pic1web cropped.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42842" y="4399156"/>
            <a:ext cx="975248" cy="1161206"/>
          </a:xfrm>
          <a:prstGeom prst="rect">
            <a:avLst/>
          </a:prstGeom>
        </p:spPr>
      </p:pic>
      <p:sp>
        <p:nvSpPr>
          <p:cNvPr id="5" name="TextBox 4"/>
          <p:cNvSpPr txBox="1"/>
          <p:nvPr/>
        </p:nvSpPr>
        <p:spPr>
          <a:xfrm>
            <a:off x="6018090" y="4296889"/>
            <a:ext cx="2582758" cy="901272"/>
          </a:xfrm>
          <a:prstGeom prst="rect">
            <a:avLst/>
          </a:prstGeom>
          <a:noFill/>
        </p:spPr>
        <p:txBody>
          <a:bodyPr wrap="none" rtlCol="0">
            <a:spAutoFit/>
          </a:bodyPr>
          <a:lstStyle/>
          <a:p>
            <a:pPr>
              <a:lnSpc>
                <a:spcPct val="110000"/>
              </a:lnSpc>
            </a:pPr>
            <a:r>
              <a:rPr lang="en-US" sz="2000" b="1" dirty="0" smtClean="0">
                <a:solidFill>
                  <a:srgbClr val="DC0019"/>
                </a:solidFill>
                <a:latin typeface="Calibri"/>
              </a:rPr>
              <a:t>Anita Brooks Kirkland</a:t>
            </a:r>
          </a:p>
          <a:p>
            <a:pPr>
              <a:lnSpc>
                <a:spcPct val="110000"/>
              </a:lnSpc>
            </a:pPr>
            <a:r>
              <a:rPr lang="en-US" sz="1400" b="1" dirty="0" smtClean="0">
                <a:solidFill>
                  <a:prstClr val="black"/>
                </a:solidFill>
                <a:latin typeface="Calibri"/>
              </a:rPr>
              <a:t>Consultant, Libraries &amp; Learning</a:t>
            </a:r>
          </a:p>
          <a:p>
            <a:pPr>
              <a:lnSpc>
                <a:spcPct val="110000"/>
              </a:lnSpc>
            </a:pPr>
            <a:r>
              <a:rPr lang="en-US" sz="1400" b="1" dirty="0" err="1" smtClean="0">
                <a:solidFill>
                  <a:prstClr val="black"/>
                </a:solidFill>
                <a:latin typeface="Calibri"/>
              </a:rPr>
              <a:t>www.bythebrooks.ca</a:t>
            </a:r>
            <a:endParaRPr lang="en-US" sz="1400" b="1" dirty="0" smtClean="0">
              <a:solidFill>
                <a:prstClr val="black"/>
              </a:solidFill>
              <a:latin typeface="Calibri"/>
            </a:endParaRPr>
          </a:p>
        </p:txBody>
      </p:sp>
      <p:grpSp>
        <p:nvGrpSpPr>
          <p:cNvPr id="11" name="Group 10"/>
          <p:cNvGrpSpPr/>
          <p:nvPr/>
        </p:nvGrpSpPr>
        <p:grpSpPr>
          <a:xfrm>
            <a:off x="6146801" y="5181722"/>
            <a:ext cx="1553009" cy="387948"/>
            <a:chOff x="6608664" y="4885732"/>
            <a:chExt cx="1553009" cy="387948"/>
          </a:xfrm>
        </p:grpSpPr>
        <p:pic>
          <p:nvPicPr>
            <p:cNvPr id="7" name="Picture 6" descr="Twitter-ico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8664" y="4885732"/>
              <a:ext cx="387948" cy="387948"/>
            </a:xfrm>
            <a:prstGeom prst="rect">
              <a:avLst/>
            </a:prstGeom>
          </p:spPr>
        </p:pic>
        <p:sp>
          <p:nvSpPr>
            <p:cNvPr id="8" name="TextBox 7"/>
            <p:cNvSpPr txBox="1"/>
            <p:nvPr/>
          </p:nvSpPr>
          <p:spPr>
            <a:xfrm>
              <a:off x="6999576" y="4895040"/>
              <a:ext cx="1162097" cy="369332"/>
            </a:xfrm>
            <a:prstGeom prst="rect">
              <a:avLst/>
            </a:prstGeom>
            <a:noFill/>
          </p:spPr>
          <p:txBody>
            <a:bodyPr wrap="none" rtlCol="0">
              <a:spAutoFit/>
            </a:bodyPr>
            <a:lstStyle/>
            <a:p>
              <a:r>
                <a:rPr lang="en-US" b="1" dirty="0" smtClean="0">
                  <a:solidFill>
                    <a:srgbClr val="529BD7"/>
                  </a:solidFill>
                  <a:latin typeface="Calibri"/>
                </a:rPr>
                <a:t>@</a:t>
              </a:r>
              <a:r>
                <a:rPr lang="en-US" b="1" dirty="0" err="1" smtClean="0">
                  <a:solidFill>
                    <a:srgbClr val="529BD7"/>
                  </a:solidFill>
                  <a:latin typeface="Calibri"/>
                </a:rPr>
                <a:t>AnitaBK</a:t>
              </a:r>
              <a:endParaRPr lang="en-US" b="1" dirty="0">
                <a:solidFill>
                  <a:srgbClr val="529BD7"/>
                </a:solidFill>
                <a:latin typeface="Calibri"/>
              </a:endParaRPr>
            </a:p>
          </p:txBody>
        </p:sp>
      </p:grpSp>
      <p:sp>
        <p:nvSpPr>
          <p:cNvPr id="9" name="TextBox 8"/>
          <p:cNvSpPr txBox="1"/>
          <p:nvPr/>
        </p:nvSpPr>
        <p:spPr>
          <a:xfrm>
            <a:off x="1498517" y="4296889"/>
            <a:ext cx="3137451" cy="901272"/>
          </a:xfrm>
          <a:prstGeom prst="rect">
            <a:avLst/>
          </a:prstGeom>
          <a:noFill/>
        </p:spPr>
        <p:txBody>
          <a:bodyPr wrap="square" rtlCol="0">
            <a:spAutoFit/>
          </a:bodyPr>
          <a:lstStyle/>
          <a:p>
            <a:pPr>
              <a:lnSpc>
                <a:spcPct val="110000"/>
              </a:lnSpc>
            </a:pPr>
            <a:r>
              <a:rPr lang="en-US" sz="2000" b="1" dirty="0" smtClean="0">
                <a:solidFill>
                  <a:srgbClr val="DC0019"/>
                </a:solidFill>
                <a:latin typeface="Calibri"/>
              </a:rPr>
              <a:t>Jeanne Conte</a:t>
            </a:r>
          </a:p>
          <a:p>
            <a:pPr>
              <a:lnSpc>
                <a:spcPct val="110000"/>
              </a:lnSpc>
            </a:pPr>
            <a:r>
              <a:rPr lang="en-US" sz="1400" b="1" dirty="0"/>
              <a:t>Instructional Coordinator / Educational </a:t>
            </a:r>
            <a:r>
              <a:rPr lang="en-US" sz="1400" b="1" dirty="0" smtClean="0"/>
              <a:t>Librarian, </a:t>
            </a:r>
            <a:r>
              <a:rPr lang="en-US" sz="1400" b="1" dirty="0" smtClean="0">
                <a:solidFill>
                  <a:prstClr val="black"/>
                </a:solidFill>
                <a:latin typeface="Calibri"/>
              </a:rPr>
              <a:t>Peel District School Board</a:t>
            </a:r>
          </a:p>
        </p:txBody>
      </p:sp>
      <p:pic>
        <p:nvPicPr>
          <p:cNvPr id="10" name="Picture 9" descr="Jeanne Conte.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4559" y="4386484"/>
            <a:ext cx="1050163" cy="1173877"/>
          </a:xfrm>
          <a:prstGeom prst="rect">
            <a:avLst/>
          </a:prstGeom>
        </p:spPr>
      </p:pic>
      <p:grpSp>
        <p:nvGrpSpPr>
          <p:cNvPr id="12" name="Group 11"/>
          <p:cNvGrpSpPr/>
          <p:nvPr/>
        </p:nvGrpSpPr>
        <p:grpSpPr>
          <a:xfrm>
            <a:off x="1553498" y="5181722"/>
            <a:ext cx="1382702" cy="387948"/>
            <a:chOff x="6608664" y="4885732"/>
            <a:chExt cx="1382702" cy="387948"/>
          </a:xfrm>
        </p:grpSpPr>
        <p:pic>
          <p:nvPicPr>
            <p:cNvPr id="13" name="Picture 12" descr="Twitter-ico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08664" y="4885732"/>
              <a:ext cx="387948" cy="387948"/>
            </a:xfrm>
            <a:prstGeom prst="rect">
              <a:avLst/>
            </a:prstGeom>
          </p:spPr>
        </p:pic>
        <p:sp>
          <p:nvSpPr>
            <p:cNvPr id="14" name="TextBox 13"/>
            <p:cNvSpPr txBox="1"/>
            <p:nvPr/>
          </p:nvSpPr>
          <p:spPr>
            <a:xfrm>
              <a:off x="6999576" y="4895040"/>
              <a:ext cx="991790" cy="369332"/>
            </a:xfrm>
            <a:prstGeom prst="rect">
              <a:avLst/>
            </a:prstGeom>
            <a:noFill/>
          </p:spPr>
          <p:txBody>
            <a:bodyPr wrap="none" rtlCol="0">
              <a:spAutoFit/>
            </a:bodyPr>
            <a:lstStyle/>
            <a:p>
              <a:r>
                <a:rPr lang="en-US" b="1" dirty="0" smtClean="0">
                  <a:solidFill>
                    <a:srgbClr val="529BD7"/>
                  </a:solidFill>
                  <a:latin typeface="Calibri"/>
                </a:rPr>
                <a:t>@</a:t>
              </a:r>
              <a:r>
                <a:rPr lang="en-US" b="1" dirty="0" err="1" smtClean="0">
                  <a:solidFill>
                    <a:srgbClr val="529BD7"/>
                  </a:solidFill>
                  <a:latin typeface="Calibri"/>
                </a:rPr>
                <a:t>contej</a:t>
              </a:r>
              <a:endParaRPr lang="en-US" b="1" dirty="0">
                <a:solidFill>
                  <a:srgbClr val="529BD7"/>
                </a:solidFill>
                <a:latin typeface="Calibri"/>
              </a:endParaRPr>
            </a:p>
          </p:txBody>
        </p:sp>
      </p:grpSp>
      <p:pic>
        <p:nvPicPr>
          <p:cNvPr id="15" name="Picture 14" descr="T4Lcov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779817">
            <a:off x="993971" y="1330286"/>
            <a:ext cx="2006200" cy="2602982"/>
          </a:xfrm>
          <a:prstGeom prst="rect">
            <a:avLst/>
          </a:prstGeom>
          <a:ln>
            <a:noFill/>
          </a:ln>
          <a:effectLst>
            <a:outerShdw blurRad="292100" dist="139700" dir="2700000" algn="tl" rotWithShape="0">
              <a:srgbClr val="333333">
                <a:alpha val="65000"/>
              </a:srgbClr>
            </a:outerShdw>
          </a:effectLst>
        </p:spPr>
      </p:pic>
      <p:pic>
        <p:nvPicPr>
          <p:cNvPr id="16" name="Picture 15" descr="LLcove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777103">
            <a:off x="6124641" y="1324679"/>
            <a:ext cx="2035303" cy="2633922"/>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468211" y="0"/>
            <a:ext cx="8207596"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800" b="1" dirty="0"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Year of the Learning Commons</a:t>
            </a:r>
            <a:endParaRPr lang="en-US" sz="4800" b="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877162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erner_MD_6490-300x19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5914" y="228158"/>
            <a:ext cx="4581443" cy="303902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95915" y="3252509"/>
            <a:ext cx="2885144" cy="577081"/>
          </a:xfrm>
          <a:prstGeom prst="rect">
            <a:avLst/>
          </a:prstGeom>
          <a:noFill/>
        </p:spPr>
        <p:txBody>
          <a:bodyPr wrap="square" rtlCol="0">
            <a:spAutoFit/>
          </a:bodyPr>
          <a:lstStyle/>
          <a:p>
            <a:r>
              <a:rPr lang="en-US" sz="1050" dirty="0" smtClean="0"/>
              <a:t>Photo: </a:t>
            </a:r>
            <a:r>
              <a:rPr lang="en-US" sz="1050" dirty="0" smtClean="0">
                <a:hlinkClick r:id="rId3"/>
              </a:rPr>
              <a:t>http</a:t>
            </a:r>
            <a:r>
              <a:rPr lang="en-US" sz="1050" dirty="0">
                <a:hlinkClick r:id="rId3"/>
              </a:rPr>
              <a:t>://about.library.ubc.ca/2013/12/19/ubc-library-update-cpsld-newsletter-fall-2013</a:t>
            </a:r>
            <a:r>
              <a:rPr lang="en-US" sz="1050" dirty="0" smtClean="0">
                <a:hlinkClick r:id="rId3"/>
              </a:rPr>
              <a:t>/</a:t>
            </a:r>
            <a:r>
              <a:rPr lang="en-US" sz="1050" dirty="0" smtClean="0"/>
              <a:t> </a:t>
            </a:r>
            <a:endParaRPr lang="en-US" sz="1050" dirty="0"/>
          </a:p>
        </p:txBody>
      </p:sp>
      <p:pic>
        <p:nvPicPr>
          <p:cNvPr id="4" name="Picture 3" descr="05_R1Q0741lowres-e1351638551724.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3552" y="209593"/>
            <a:ext cx="3505385" cy="5030227"/>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650294" y="5239820"/>
            <a:ext cx="3298643" cy="577081"/>
          </a:xfrm>
          <a:prstGeom prst="rect">
            <a:avLst/>
          </a:prstGeom>
          <a:noFill/>
        </p:spPr>
        <p:txBody>
          <a:bodyPr wrap="square" rtlCol="0">
            <a:spAutoFit/>
          </a:bodyPr>
          <a:lstStyle/>
          <a:p>
            <a:r>
              <a:rPr lang="en-US" sz="1050" dirty="0" smtClean="0"/>
              <a:t>Photo: </a:t>
            </a:r>
            <a:r>
              <a:rPr lang="en-US" sz="1050" dirty="0" smtClean="0">
                <a:hlinkClick r:id="rId5"/>
              </a:rPr>
              <a:t>http</a:t>
            </a:r>
            <a:r>
              <a:rPr lang="en-US" sz="1050" dirty="0">
                <a:hlinkClick r:id="rId5"/>
              </a:rPr>
              <a:t>://www.macleans.ca/education/university/campus-life-at-the-university-of-british-columbia</a:t>
            </a:r>
            <a:r>
              <a:rPr lang="en-US" sz="1050" dirty="0" smtClean="0">
                <a:hlinkClick r:id="rId5"/>
              </a:rPr>
              <a:t>/</a:t>
            </a:r>
            <a:r>
              <a:rPr lang="en-US" sz="1050" dirty="0" smtClean="0"/>
              <a:t> </a:t>
            </a:r>
            <a:endParaRPr lang="en-US" sz="1050" dirty="0"/>
          </a:p>
        </p:txBody>
      </p:sp>
      <p:pic>
        <p:nvPicPr>
          <p:cNvPr id="6" name="Picture 5" descr="UBCproject.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676163" y="3913305"/>
            <a:ext cx="3974131" cy="265303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12407" y="6566335"/>
            <a:ext cx="4839786" cy="261610"/>
          </a:xfrm>
          <a:prstGeom prst="rect">
            <a:avLst/>
          </a:prstGeom>
          <a:noFill/>
        </p:spPr>
        <p:txBody>
          <a:bodyPr wrap="none" rtlCol="0">
            <a:spAutoFit/>
          </a:bodyPr>
          <a:lstStyle/>
          <a:p>
            <a:r>
              <a:rPr lang="en-US" sz="1100" dirty="0"/>
              <a:t>Photo: </a:t>
            </a:r>
            <a:r>
              <a:rPr lang="en-US" sz="1100" dirty="0">
                <a:hlinkClick r:id="rId7"/>
              </a:rPr>
              <a:t>http://about.library.ubc.ca/2013/09/18/visit-ubc-librarys-standout-spots</a:t>
            </a:r>
            <a:r>
              <a:rPr lang="en-US" sz="1100" dirty="0" smtClean="0">
                <a:hlinkClick r:id="rId7"/>
              </a:rPr>
              <a:t>/</a:t>
            </a:r>
            <a:r>
              <a:rPr lang="en-US" sz="1100" dirty="0" smtClean="0"/>
              <a:t> </a:t>
            </a:r>
            <a:endParaRPr lang="en-US" sz="1100" dirty="0"/>
          </a:p>
        </p:txBody>
      </p:sp>
      <p:pic>
        <p:nvPicPr>
          <p:cNvPr id="8" name="Picture 7" descr="UBClogo.gi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347273" y="98632"/>
            <a:ext cx="1627427" cy="22192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510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k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888" y="3728156"/>
            <a:ext cx="1848462" cy="27911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371592" y="336544"/>
            <a:ext cx="7149630" cy="2751667"/>
          </a:xfrm>
          <a:prstGeom prst="wedgeRoundRectCallout">
            <a:avLst>
              <a:gd name="adj1" fmla="val 38263"/>
              <a:gd name="adj2" fmla="val 9891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1" descr="CoverComp-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79" y="2973199"/>
            <a:ext cx="2088443" cy="31326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5001" y="449431"/>
            <a:ext cx="6702776" cy="2523768"/>
          </a:xfrm>
          <a:prstGeom prst="rect">
            <a:avLst/>
          </a:prstGeom>
          <a:noFill/>
        </p:spPr>
        <p:txBody>
          <a:bodyPr wrap="square" rtlCol="0">
            <a:spAutoFit/>
          </a:bodyPr>
          <a:lstStyle/>
          <a:p>
            <a:pPr algn="just">
              <a:lnSpc>
                <a:spcPct val="110000"/>
              </a:lnSpc>
            </a:pPr>
            <a:r>
              <a:rPr lang="en-US" sz="2400" b="1" dirty="0" smtClean="0">
                <a:solidFill>
                  <a:schemeClr val="bg1"/>
                </a:solidFill>
              </a:rPr>
              <a:t>Today’s schools are being asked to shift from teaching a body of facts and formulas to teaching inquiry and process. What better place to support students in learning through process than a library, whose basic mission is the process of finding  and making sense of knowledge?</a:t>
            </a:r>
            <a:endParaRPr lang="en-US" sz="2000" b="1" dirty="0">
              <a:solidFill>
                <a:schemeClr val="bg1"/>
              </a:solidFill>
            </a:endParaRPr>
          </a:p>
        </p:txBody>
      </p:sp>
      <p:sp>
        <p:nvSpPr>
          <p:cNvPr id="6" name="TextBox 5"/>
          <p:cNvSpPr txBox="1"/>
          <p:nvPr/>
        </p:nvSpPr>
        <p:spPr>
          <a:xfrm>
            <a:off x="326385" y="6127002"/>
            <a:ext cx="6136503" cy="584776"/>
          </a:xfrm>
          <a:prstGeom prst="rect">
            <a:avLst/>
          </a:prstGeom>
          <a:noFill/>
        </p:spPr>
        <p:txBody>
          <a:bodyPr wrap="none" rtlCol="0">
            <a:spAutoFit/>
          </a:bodyPr>
          <a:lstStyle/>
          <a:p>
            <a:r>
              <a:rPr lang="en-US" sz="1600" b="1" i="1" dirty="0" smtClean="0"/>
              <a:t>Expect More: Demanding Better Libraries for Today’s Complex World.</a:t>
            </a:r>
          </a:p>
          <a:p>
            <a:r>
              <a:rPr lang="en-US" sz="1600" dirty="0" smtClean="0"/>
              <a:t>R. David </a:t>
            </a:r>
            <a:r>
              <a:rPr lang="en-US" sz="1600" dirty="0" err="1" smtClean="0"/>
              <a:t>Lankes</a:t>
            </a:r>
            <a:r>
              <a:rPr lang="en-US" sz="1600" dirty="0" smtClean="0"/>
              <a:t> (2012). </a:t>
            </a:r>
            <a:endParaRPr lang="en-US" sz="1600" dirty="0"/>
          </a:p>
        </p:txBody>
      </p:sp>
    </p:spTree>
    <p:extLst>
      <p:ext uri="{BB962C8B-B14F-4D97-AF65-F5344CB8AC3E}">
        <p14:creationId xmlns:p14="http://schemas.microsoft.com/office/powerpoint/2010/main" val="2880288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laremont-lc-sign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3895" y="308225"/>
            <a:ext cx="5010293" cy="2354837"/>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94412" y="2823339"/>
            <a:ext cx="4959396" cy="577081"/>
          </a:xfrm>
          <a:prstGeom prst="rect">
            <a:avLst/>
          </a:prstGeom>
          <a:noFill/>
        </p:spPr>
        <p:txBody>
          <a:bodyPr wrap="square" rtlCol="0">
            <a:spAutoFit/>
          </a:bodyPr>
          <a:lstStyle/>
          <a:p>
            <a:r>
              <a:rPr lang="en-US" sz="1050" dirty="0" smtClean="0"/>
              <a:t>Claremont Secondary School Learning Commons. </a:t>
            </a:r>
            <a:r>
              <a:rPr lang="en-US" sz="1000" dirty="0" smtClean="0"/>
              <a:t>Photo by </a:t>
            </a:r>
            <a:r>
              <a:rPr lang="en-US" sz="1000" dirty="0"/>
              <a:t>Carol </a:t>
            </a:r>
            <a:r>
              <a:rPr lang="en-US" sz="1000" dirty="0" err="1" smtClean="0"/>
              <a:t>Nahachewsky:</a:t>
            </a:r>
            <a:r>
              <a:rPr lang="en-US" sz="1000" dirty="0" err="1" smtClean="0">
                <a:hlinkClick r:id="rId3"/>
              </a:rPr>
              <a:t>https</a:t>
            </a:r>
            <a:r>
              <a:rPr lang="en-US" sz="1000" dirty="0">
                <a:hlinkClick r:id="rId3"/>
              </a:rPr>
              <a:t>://onlineacademiccommunity.uvic.ca/caroln/2013/10/30/library-to-learning-commons-reflections-on-a-visit-to-the-claremont-learning-commons/</a:t>
            </a:r>
            <a:r>
              <a:rPr lang="en-US" sz="1000" dirty="0" smtClean="0"/>
              <a:t>  </a:t>
            </a:r>
            <a:endParaRPr lang="en-US" sz="1000" dirty="0"/>
          </a:p>
        </p:txBody>
      </p:sp>
      <p:grpSp>
        <p:nvGrpSpPr>
          <p:cNvPr id="7" name="Group 6"/>
          <p:cNvGrpSpPr/>
          <p:nvPr/>
        </p:nvGrpSpPr>
        <p:grpSpPr>
          <a:xfrm>
            <a:off x="4672950" y="2342509"/>
            <a:ext cx="4303060" cy="4228842"/>
            <a:chOff x="4672950" y="2342509"/>
            <a:chExt cx="4303060" cy="4228842"/>
          </a:xfrm>
        </p:grpSpPr>
        <p:sp>
          <p:nvSpPr>
            <p:cNvPr id="4" name="Rectangle 3"/>
            <p:cNvSpPr/>
            <p:nvPr/>
          </p:nvSpPr>
          <p:spPr>
            <a:xfrm>
              <a:off x="4672950" y="2342509"/>
              <a:ext cx="4303060" cy="4228842"/>
            </a:xfrm>
            <a:prstGeom prst="rect">
              <a:avLst/>
            </a:prstGeom>
            <a:solidFill>
              <a:srgbClr val="31859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5" name="TextBox 4"/>
            <p:cNvSpPr txBox="1"/>
            <p:nvPr/>
          </p:nvSpPr>
          <p:spPr>
            <a:xfrm>
              <a:off x="4776214" y="2391824"/>
              <a:ext cx="4101158" cy="3438377"/>
            </a:xfrm>
            <a:prstGeom prst="rect">
              <a:avLst/>
            </a:prstGeom>
            <a:noFill/>
          </p:spPr>
          <p:txBody>
            <a:bodyPr wrap="square" rtlCol="0">
              <a:spAutoFit/>
            </a:bodyPr>
            <a:lstStyle/>
            <a:p>
              <a:pPr algn="just">
                <a:lnSpc>
                  <a:spcPct val="110000"/>
                </a:lnSpc>
              </a:pPr>
              <a:r>
                <a:rPr lang="en-US" sz="2200" b="1" dirty="0" smtClean="0">
                  <a:solidFill>
                    <a:schemeClr val="bg1"/>
                  </a:solidFill>
                </a:rPr>
                <a:t>A Learning Commons is a common or shared space that is both physical and virtual. It is designed to move students beyond mere research, practice and group work to a greater level of engagement through exploration, experimentation, and collaboration.</a:t>
              </a:r>
              <a:endParaRPr lang="en-US" sz="2200" b="1" dirty="0">
                <a:solidFill>
                  <a:schemeClr val="bg1"/>
                </a:solidFill>
              </a:endParaRPr>
            </a:p>
          </p:txBody>
        </p:sp>
        <p:sp>
          <p:nvSpPr>
            <p:cNvPr id="6" name="TextBox 5"/>
            <p:cNvSpPr txBox="1"/>
            <p:nvPr/>
          </p:nvSpPr>
          <p:spPr>
            <a:xfrm>
              <a:off x="5385211" y="5923674"/>
              <a:ext cx="3455171" cy="492443"/>
            </a:xfrm>
            <a:prstGeom prst="rect">
              <a:avLst/>
            </a:prstGeom>
            <a:noFill/>
          </p:spPr>
          <p:txBody>
            <a:bodyPr wrap="square" rtlCol="0">
              <a:spAutoFit/>
            </a:bodyPr>
            <a:lstStyle/>
            <a:p>
              <a:r>
                <a:rPr lang="en-US" sz="1400" b="1" i="1" dirty="0">
                  <a:solidFill>
                    <a:srgbClr val="FFFFFF"/>
                  </a:solidFill>
                </a:rPr>
                <a:t>The Virtual Learning </a:t>
              </a:r>
              <a:r>
                <a:rPr lang="en-US" sz="1400" b="1" i="1" dirty="0" smtClean="0">
                  <a:solidFill>
                    <a:srgbClr val="FFFFFF"/>
                  </a:solidFill>
                </a:rPr>
                <a:t>Commons</a:t>
              </a:r>
              <a:endParaRPr lang="en-US" sz="1400" b="1" i="1" dirty="0">
                <a:solidFill>
                  <a:srgbClr val="FFFFFF"/>
                </a:solidFill>
              </a:endParaRPr>
            </a:p>
            <a:p>
              <a:r>
                <a:rPr lang="en-US" sz="1200" b="1" dirty="0" smtClean="0">
                  <a:solidFill>
                    <a:srgbClr val="FFFFFF"/>
                  </a:solidFill>
                </a:rPr>
                <a:t>	</a:t>
              </a:r>
              <a:r>
                <a:rPr lang="en-US" sz="1200" b="1" dirty="0" err="1" smtClean="0">
                  <a:solidFill>
                    <a:srgbClr val="FFFFFF"/>
                  </a:solidFill>
                </a:rPr>
                <a:t>Loertscher</a:t>
              </a:r>
              <a:r>
                <a:rPr lang="en-US" sz="1200" b="1" dirty="0" smtClean="0">
                  <a:solidFill>
                    <a:srgbClr val="FFFFFF"/>
                  </a:solidFill>
                </a:rPr>
                <a:t>, </a:t>
              </a:r>
              <a:r>
                <a:rPr lang="en-US" sz="1200" b="1" dirty="0" err="1" smtClean="0">
                  <a:solidFill>
                    <a:srgbClr val="FFFFFF"/>
                  </a:solidFill>
                </a:rPr>
                <a:t>Koechlin</a:t>
              </a:r>
              <a:r>
                <a:rPr lang="en-US" sz="1200" b="1" dirty="0" smtClean="0">
                  <a:solidFill>
                    <a:srgbClr val="FFFFFF"/>
                  </a:solidFill>
                </a:rPr>
                <a:t> &amp; Rosenfeld (2012). </a:t>
              </a:r>
            </a:p>
          </p:txBody>
        </p:sp>
      </p:grpSp>
      <p:pic>
        <p:nvPicPr>
          <p:cNvPr id="8" name="Picture 7" descr="virtuallearningc1.jpe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20854011">
            <a:off x="2885146" y="4178606"/>
            <a:ext cx="1787805" cy="23977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771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93199" y="4079990"/>
            <a:ext cx="3736920" cy="2694583"/>
            <a:chOff x="184949" y="4079990"/>
            <a:chExt cx="3736920" cy="2694583"/>
          </a:xfrm>
        </p:grpSpPr>
        <p:pic>
          <p:nvPicPr>
            <p:cNvPr id="2" name="Picture 1" descr="7bd2c71bfbccd05c0b9e89ce8f59c40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255" y="4079990"/>
              <a:ext cx="3285001" cy="246375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84949" y="6543741"/>
              <a:ext cx="3736920" cy="230832"/>
            </a:xfrm>
            <a:prstGeom prst="rect">
              <a:avLst/>
            </a:prstGeom>
            <a:noFill/>
          </p:spPr>
          <p:txBody>
            <a:bodyPr wrap="none" rtlCol="0">
              <a:spAutoFit/>
            </a:bodyPr>
            <a:lstStyle/>
            <a:p>
              <a:r>
                <a:rPr lang="en-US" sz="900" dirty="0"/>
                <a:t>Photo: </a:t>
              </a:r>
              <a:r>
                <a:rPr lang="en-US" sz="900" dirty="0">
                  <a:hlinkClick r:id="rId3"/>
                </a:rPr>
                <a:t>http://cultureofyes.ca/2015/02/12/the-learning-commons-mindset</a:t>
              </a:r>
              <a:r>
                <a:rPr lang="en-US" sz="900" dirty="0" smtClean="0">
                  <a:hlinkClick r:id="rId3"/>
                </a:rPr>
                <a:t>/</a:t>
              </a:r>
              <a:r>
                <a:rPr lang="en-US" sz="900" dirty="0" smtClean="0"/>
                <a:t> </a:t>
              </a:r>
              <a:endParaRPr lang="en-US" sz="900" dirty="0"/>
            </a:p>
          </p:txBody>
        </p:sp>
      </p:grpSp>
      <p:grpSp>
        <p:nvGrpSpPr>
          <p:cNvPr id="11" name="Group 10"/>
          <p:cNvGrpSpPr/>
          <p:nvPr/>
        </p:nvGrpSpPr>
        <p:grpSpPr>
          <a:xfrm>
            <a:off x="845455" y="93281"/>
            <a:ext cx="3249608" cy="3868875"/>
            <a:chOff x="352255" y="105610"/>
            <a:chExt cx="3249608" cy="3868875"/>
          </a:xfrm>
        </p:grpSpPr>
        <p:pic>
          <p:nvPicPr>
            <p:cNvPr id="4" name="Picture 3" descr="0e848e9b5c9c1f06b32f1c2d12f5c32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2424" y="105610"/>
              <a:ext cx="2737184" cy="364957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2255" y="3743653"/>
              <a:ext cx="3249608" cy="230832"/>
            </a:xfrm>
            <a:prstGeom prst="rect">
              <a:avLst/>
            </a:prstGeom>
            <a:noFill/>
          </p:spPr>
          <p:txBody>
            <a:bodyPr wrap="none" rtlCol="0">
              <a:spAutoFit/>
            </a:bodyPr>
            <a:lstStyle/>
            <a:p>
              <a:r>
                <a:rPr lang="en-US" sz="900" dirty="0"/>
                <a:t>Photo: </a:t>
              </a:r>
              <a:r>
                <a:rPr lang="en-US" sz="900" dirty="0">
                  <a:hlinkClick r:id="rId5"/>
                </a:rPr>
                <a:t>http://mscofino.edublogs.org/category/the-learning-hub</a:t>
              </a:r>
              <a:r>
                <a:rPr lang="en-US" sz="900" dirty="0" smtClean="0">
                  <a:hlinkClick r:id="rId5"/>
                </a:rPr>
                <a:t>/</a:t>
              </a:r>
              <a:r>
                <a:rPr lang="en-US" sz="900" dirty="0" smtClean="0"/>
                <a:t> </a:t>
              </a:r>
              <a:endParaRPr lang="en-US" sz="900" dirty="0"/>
            </a:p>
          </p:txBody>
        </p:sp>
      </p:grpSp>
      <p:grpSp>
        <p:nvGrpSpPr>
          <p:cNvPr id="13" name="Group 12"/>
          <p:cNvGrpSpPr/>
          <p:nvPr/>
        </p:nvGrpSpPr>
        <p:grpSpPr>
          <a:xfrm>
            <a:off x="4500326" y="142597"/>
            <a:ext cx="4068800" cy="2791165"/>
            <a:chOff x="4981183" y="105610"/>
            <a:chExt cx="4068800" cy="2791165"/>
          </a:xfrm>
        </p:grpSpPr>
        <p:sp>
          <p:nvSpPr>
            <p:cNvPr id="6" name="TextBox 5"/>
            <p:cNvSpPr txBox="1"/>
            <p:nvPr/>
          </p:nvSpPr>
          <p:spPr>
            <a:xfrm>
              <a:off x="4981183" y="2527443"/>
              <a:ext cx="4068800" cy="369332"/>
            </a:xfrm>
            <a:prstGeom prst="rect">
              <a:avLst/>
            </a:prstGeom>
            <a:noFill/>
          </p:spPr>
          <p:txBody>
            <a:bodyPr wrap="square" rtlCol="0">
              <a:spAutoFit/>
            </a:bodyPr>
            <a:lstStyle/>
            <a:p>
              <a:r>
                <a:rPr lang="en-US" sz="900" dirty="0"/>
                <a:t>Photo: </a:t>
              </a:r>
              <a:r>
                <a:rPr lang="en-US" sz="900" dirty="0">
                  <a:hlinkClick r:id="rId6"/>
                </a:rPr>
                <a:t>http://www.edutopia.org/blog/21st-century-libraries-learning-commons</a:t>
              </a:r>
              <a:r>
                <a:rPr lang="en-US" sz="900" dirty="0" smtClean="0">
                  <a:hlinkClick r:id="rId6"/>
                </a:rPr>
                <a:t>-</a:t>
              </a:r>
            </a:p>
            <a:p>
              <a:r>
                <a:rPr lang="en-US" sz="900" dirty="0" smtClean="0">
                  <a:hlinkClick r:id="rId6"/>
                </a:rPr>
                <a:t>beth</a:t>
              </a:r>
              <a:r>
                <a:rPr lang="en-US" sz="900" dirty="0">
                  <a:hlinkClick r:id="rId6"/>
                </a:rPr>
                <a:t>-</a:t>
              </a:r>
              <a:r>
                <a:rPr lang="en-US" sz="900" dirty="0" smtClean="0">
                  <a:hlinkClick r:id="rId6"/>
                </a:rPr>
                <a:t>holland</a:t>
              </a:r>
              <a:r>
                <a:rPr lang="en-US" sz="900" dirty="0" smtClean="0"/>
                <a:t> </a:t>
              </a:r>
              <a:endParaRPr lang="en-US" sz="900" dirty="0"/>
            </a:p>
          </p:txBody>
        </p:sp>
        <p:pic>
          <p:nvPicPr>
            <p:cNvPr id="7" name="Picture 6" descr="holland-21st-century-library-01.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204427" y="105610"/>
              <a:ext cx="3196233" cy="2397175"/>
            </a:xfrm>
            <a:prstGeom prst="rect">
              <a:avLst/>
            </a:prstGeom>
            <a:ln>
              <a:noFill/>
            </a:ln>
            <a:effectLst>
              <a:outerShdw blurRad="292100" dist="139700" dir="2700000" algn="tl" rotWithShape="0">
                <a:srgbClr val="333333">
                  <a:alpha val="65000"/>
                </a:srgbClr>
              </a:outerShdw>
            </a:effectLst>
          </p:spPr>
        </p:pic>
      </p:grpSp>
      <p:grpSp>
        <p:nvGrpSpPr>
          <p:cNvPr id="16" name="Group 15"/>
          <p:cNvGrpSpPr/>
          <p:nvPr/>
        </p:nvGrpSpPr>
        <p:grpSpPr>
          <a:xfrm>
            <a:off x="4811169" y="2945186"/>
            <a:ext cx="3429144" cy="3861886"/>
            <a:chOff x="5193399" y="2945186"/>
            <a:chExt cx="3429144" cy="3861886"/>
          </a:xfrm>
        </p:grpSpPr>
        <p:pic>
          <p:nvPicPr>
            <p:cNvPr id="8" name="Picture 7" descr="fef61e6eebf0e81302a501282367cc81.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511368" y="2945186"/>
              <a:ext cx="2720235" cy="3613803"/>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193399" y="6576240"/>
              <a:ext cx="3429144" cy="230832"/>
            </a:xfrm>
            <a:prstGeom prst="rect">
              <a:avLst/>
            </a:prstGeom>
            <a:noFill/>
          </p:spPr>
          <p:txBody>
            <a:bodyPr wrap="none" rtlCol="0">
              <a:spAutoFit/>
            </a:bodyPr>
            <a:lstStyle/>
            <a:p>
              <a:r>
                <a:rPr lang="en-US" sz="900" dirty="0"/>
                <a:t>Photo: </a:t>
              </a:r>
              <a:r>
                <a:rPr lang="en-US" sz="900" dirty="0">
                  <a:hlinkClick r:id="rId9"/>
                </a:rPr>
                <a:t>http://tinkerlab.com/maker-space-library-learning-commons</a:t>
              </a:r>
              <a:r>
                <a:rPr lang="en-US" sz="900" dirty="0" smtClean="0">
                  <a:hlinkClick r:id="rId9"/>
                </a:rPr>
                <a:t>/</a:t>
              </a:r>
              <a:endParaRPr lang="en-US" sz="900" dirty="0"/>
            </a:p>
          </p:txBody>
        </p:sp>
      </p:grpSp>
    </p:spTree>
    <p:extLst>
      <p:ext uri="{BB962C8B-B14F-4D97-AF65-F5344CB8AC3E}">
        <p14:creationId xmlns:p14="http://schemas.microsoft.com/office/powerpoint/2010/main" val="3442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4Lcover.jpg"/>
          <p:cNvPicPr>
            <a:picLocks noChangeAspect="1"/>
          </p:cNvPicPr>
          <p:nvPr/>
        </p:nvPicPr>
        <p:blipFill>
          <a:blip r:embed="rId2">
            <a:extLst>
              <a:ext uri="{28A0092B-C50C-407E-A947-70E740481C1C}">
                <a14:useLocalDpi xmlns:a14="http://schemas.microsoft.com/office/drawing/2010/main"/>
              </a:ext>
            </a:extLst>
          </a:blip>
          <a:stretch>
            <a:fillRect/>
          </a:stretch>
        </p:blipFill>
        <p:spPr>
          <a:xfrm rot="953091">
            <a:off x="5600146" y="2309149"/>
            <a:ext cx="2940344" cy="3815004"/>
          </a:xfrm>
          <a:prstGeom prst="rect">
            <a:avLst/>
          </a:prstGeom>
          <a:ln>
            <a:noFill/>
          </a:ln>
          <a:effectLst>
            <a:outerShdw blurRad="292100" dist="139700" dir="2700000" algn="tl" rotWithShape="0">
              <a:srgbClr val="333333">
                <a:alpha val="65000"/>
              </a:srgbClr>
            </a:outerShdw>
          </a:effectLst>
        </p:spPr>
      </p:pic>
      <p:grpSp>
        <p:nvGrpSpPr>
          <p:cNvPr id="5" name="Group 4"/>
          <p:cNvGrpSpPr/>
          <p:nvPr/>
        </p:nvGrpSpPr>
        <p:grpSpPr>
          <a:xfrm>
            <a:off x="476636" y="277655"/>
            <a:ext cx="5504786" cy="3499556"/>
            <a:chOff x="504858" y="461098"/>
            <a:chExt cx="5504786" cy="3499556"/>
          </a:xfrm>
          <a:effectLst>
            <a:outerShdw blurRad="50800" dist="38100" dir="8100000" algn="tr" rotWithShape="0">
              <a:prstClr val="black">
                <a:alpha val="40000"/>
              </a:prstClr>
            </a:outerShdw>
          </a:effectLst>
        </p:grpSpPr>
        <p:sp>
          <p:nvSpPr>
            <p:cNvPr id="4" name="Rectangular Callout 3"/>
            <p:cNvSpPr/>
            <p:nvPr/>
          </p:nvSpPr>
          <p:spPr>
            <a:xfrm>
              <a:off x="504858" y="461098"/>
              <a:ext cx="5504786" cy="3499556"/>
            </a:xfrm>
            <a:prstGeom prst="wedgeRectCallout">
              <a:avLst>
                <a:gd name="adj1" fmla="val 47330"/>
                <a:gd name="adj2" fmla="val 87084"/>
              </a:avLst>
            </a:prstGeom>
            <a:solidFill>
              <a:schemeClr val="accent1">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 name="TextBox 1"/>
            <p:cNvSpPr txBox="1"/>
            <p:nvPr/>
          </p:nvSpPr>
          <p:spPr>
            <a:xfrm>
              <a:off x="717976" y="571834"/>
              <a:ext cx="5163215" cy="3182410"/>
            </a:xfrm>
            <a:prstGeom prst="rect">
              <a:avLst/>
            </a:prstGeom>
            <a:noFill/>
          </p:spPr>
          <p:txBody>
            <a:bodyPr wrap="square" rtlCol="0">
              <a:spAutoFit/>
            </a:bodyPr>
            <a:lstStyle/>
            <a:p>
              <a:pPr>
                <a:lnSpc>
                  <a:spcPct val="120000"/>
                </a:lnSpc>
              </a:pPr>
              <a:r>
                <a:rPr lang="en-US" sz="2400" b="1" dirty="0" smtClean="0">
                  <a:solidFill>
                    <a:srgbClr val="FFFFFF"/>
                  </a:solidFill>
                </a:rPr>
                <a:t>The Learning Commons liberates the exploration of ideas and concepts, encouraging inquiry, imagination, discovery and creativity through the connection of learners to information, to each other and to communities around the world. </a:t>
              </a:r>
              <a:endParaRPr lang="en-US" sz="2400" b="1" dirty="0">
                <a:solidFill>
                  <a:srgbClr val="FFFFFF"/>
                </a:solidFill>
              </a:endParaRPr>
            </a:p>
          </p:txBody>
        </p:sp>
      </p:grpSp>
    </p:spTree>
    <p:extLst>
      <p:ext uri="{BB962C8B-B14F-4D97-AF65-F5344CB8AC3E}">
        <p14:creationId xmlns:p14="http://schemas.microsoft.com/office/powerpoint/2010/main" val="208496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rCornerstone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889" y="880533"/>
            <a:ext cx="6843889" cy="5846305"/>
          </a:xfrm>
          <a:prstGeom prst="rect">
            <a:avLst/>
          </a:prstGeom>
        </p:spPr>
      </p:pic>
      <p:sp>
        <p:nvSpPr>
          <p:cNvPr id="3" name="TextBox 2"/>
          <p:cNvSpPr txBox="1"/>
          <p:nvPr/>
        </p:nvSpPr>
        <p:spPr>
          <a:xfrm>
            <a:off x="874889" y="366889"/>
            <a:ext cx="7376388" cy="461665"/>
          </a:xfrm>
          <a:prstGeom prst="rect">
            <a:avLst/>
          </a:prstGeom>
          <a:noFill/>
        </p:spPr>
        <p:txBody>
          <a:bodyPr wrap="none" rtlCol="0">
            <a:spAutoFit/>
          </a:bodyPr>
          <a:lstStyle/>
          <a:p>
            <a:r>
              <a:rPr lang="en-US" sz="2400" b="1" dirty="0" err="1" smtClean="0">
                <a:solidFill>
                  <a:schemeClr val="accent4"/>
                </a:solidFill>
              </a:rPr>
              <a:t>Loertscher’s</a:t>
            </a:r>
            <a:r>
              <a:rPr lang="en-US" sz="2400" b="1" dirty="0" smtClean="0">
                <a:solidFill>
                  <a:schemeClr val="accent4"/>
                </a:solidFill>
              </a:rPr>
              <a:t> Cornerstones of the School Library Program</a:t>
            </a:r>
            <a:endParaRPr lang="en-US" sz="2400" b="1" dirty="0">
              <a:solidFill>
                <a:schemeClr val="accent4"/>
              </a:solidFill>
            </a:endParaRPr>
          </a:p>
        </p:txBody>
      </p:sp>
    </p:spTree>
    <p:extLst>
      <p:ext uri="{BB962C8B-B14F-4D97-AF65-F5344CB8AC3E}">
        <p14:creationId xmlns:p14="http://schemas.microsoft.com/office/powerpoint/2010/main" val="2699895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 name="TextBox 2"/>
          <p:cNvSpPr txBox="1"/>
          <p:nvPr/>
        </p:nvSpPr>
        <p:spPr>
          <a:xfrm>
            <a:off x="510936" y="175184"/>
            <a:ext cx="7488924" cy="646331"/>
          </a:xfrm>
          <a:prstGeom prst="rect">
            <a:avLst/>
          </a:prstGeom>
          <a:noFill/>
        </p:spPr>
        <p:txBody>
          <a:bodyPr wrap="square" rtlCol="0">
            <a:spAutoFit/>
          </a:bodyPr>
          <a:lstStyle/>
          <a:p>
            <a:r>
              <a:rPr lang="en-US" sz="3600" b="1" dirty="0" smtClean="0">
                <a:solidFill>
                  <a:srgbClr val="FFFFFF"/>
                </a:solidFill>
                <a:latin typeface="Calibri"/>
                <a:cs typeface="Calibri"/>
              </a:rPr>
              <a:t>What is a Library Learning Commons?</a:t>
            </a:r>
            <a:endParaRPr lang="en-US" sz="3600" b="1" dirty="0">
              <a:solidFill>
                <a:srgbClr val="FFFFFF"/>
              </a:solidFill>
              <a:latin typeface="Calibri"/>
              <a:cs typeface="Calibri"/>
            </a:endParaRPr>
          </a:p>
        </p:txBody>
      </p:sp>
      <p:grpSp>
        <p:nvGrpSpPr>
          <p:cNvPr id="8" name="Group 7"/>
          <p:cNvGrpSpPr/>
          <p:nvPr/>
        </p:nvGrpSpPr>
        <p:grpSpPr>
          <a:xfrm>
            <a:off x="1007278" y="5664511"/>
            <a:ext cx="6992582" cy="1066053"/>
            <a:chOff x="1007278" y="5664511"/>
            <a:chExt cx="6992582" cy="1066053"/>
          </a:xfrm>
        </p:grpSpPr>
        <p:sp>
          <p:nvSpPr>
            <p:cNvPr id="7" name="Rectangle 6"/>
            <p:cNvSpPr/>
            <p:nvPr/>
          </p:nvSpPr>
          <p:spPr>
            <a:xfrm>
              <a:off x="1007278" y="5664511"/>
              <a:ext cx="6992582" cy="1066053"/>
            </a:xfrm>
            <a:prstGeom prst="rect">
              <a:avLst/>
            </a:prstGeom>
            <a:solidFill>
              <a:srgbClr val="EEECE1"/>
            </a:solidFill>
            <a:ln w="57150" cmpd="sng">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6" name="TextBox 5"/>
            <p:cNvSpPr txBox="1"/>
            <p:nvPr/>
          </p:nvSpPr>
          <p:spPr>
            <a:xfrm>
              <a:off x="1080268" y="5748184"/>
              <a:ext cx="6817402" cy="898707"/>
            </a:xfrm>
            <a:prstGeom prst="rect">
              <a:avLst/>
            </a:prstGeom>
            <a:noFill/>
          </p:spPr>
          <p:txBody>
            <a:bodyPr wrap="square" rtlCol="0">
              <a:spAutoFit/>
            </a:bodyPr>
            <a:lstStyle/>
            <a:p>
              <a:pPr>
                <a:lnSpc>
                  <a:spcPct val="110000"/>
                </a:lnSpc>
              </a:pPr>
              <a:r>
                <a:rPr lang="en-CA" sz="2400" b="1" dirty="0">
                  <a:solidFill>
                    <a:srgbClr val="376092"/>
                  </a:solidFill>
                  <a:latin typeface="Calibri"/>
                  <a:cs typeface="Calibri"/>
                </a:rPr>
                <a:t>Everyone is a learner; everyone is a teacher working collaboratively toward excellence. </a:t>
              </a:r>
              <a:endParaRPr lang="en-US" sz="2400" b="1" dirty="0">
                <a:solidFill>
                  <a:srgbClr val="376092"/>
                </a:solidFill>
                <a:latin typeface="Calibri"/>
                <a:cs typeface="Calibri"/>
              </a:endParaRPr>
            </a:p>
          </p:txBody>
        </p:sp>
      </p:grpSp>
      <p:graphicFrame>
        <p:nvGraphicFramePr>
          <p:cNvPr id="5" name="Diagram 4"/>
          <p:cNvGraphicFramePr/>
          <p:nvPr>
            <p:extLst>
              <p:ext uri="{D42A27DB-BD31-4B8C-83A1-F6EECF244321}">
                <p14:modId xmlns:p14="http://schemas.microsoft.com/office/powerpoint/2010/main" val="2000677490"/>
              </p:ext>
            </p:extLst>
          </p:nvPr>
        </p:nvGraphicFramePr>
        <p:xfrm>
          <a:off x="145979" y="894510"/>
          <a:ext cx="8738596" cy="4895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LLcover.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47977" y="821515"/>
            <a:ext cx="1851726" cy="23963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289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arning-commons-graphic.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5889" y="1037489"/>
            <a:ext cx="5808272" cy="5819283"/>
          </a:xfrm>
          <a:prstGeom prst="rect">
            <a:avLst/>
          </a:prstGeom>
        </p:spPr>
      </p:pic>
      <p:sp>
        <p:nvSpPr>
          <p:cNvPr id="4" name="Rectangle 3"/>
          <p:cNvSpPr/>
          <p:nvPr/>
        </p:nvSpPr>
        <p:spPr>
          <a:xfrm>
            <a:off x="0" y="0"/>
            <a:ext cx="9144000" cy="1086805"/>
          </a:xfrm>
          <a:prstGeom prst="rect">
            <a:avLst/>
          </a:prstGeom>
          <a:solidFill>
            <a:srgbClr val="948A54"/>
          </a:solidFill>
          <a:ln>
            <a:solidFill>
              <a:srgbClr val="948A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 name="TextBox 4"/>
          <p:cNvSpPr txBox="1"/>
          <p:nvPr/>
        </p:nvSpPr>
        <p:spPr>
          <a:xfrm>
            <a:off x="510936" y="175184"/>
            <a:ext cx="7488924" cy="646331"/>
          </a:xfrm>
          <a:prstGeom prst="rect">
            <a:avLst/>
          </a:prstGeom>
          <a:noFill/>
        </p:spPr>
        <p:txBody>
          <a:bodyPr wrap="square" rtlCol="0">
            <a:spAutoFit/>
          </a:bodyPr>
          <a:lstStyle/>
          <a:p>
            <a:r>
              <a:rPr lang="en-US" sz="3600" b="1" dirty="0" smtClean="0">
                <a:solidFill>
                  <a:srgbClr val="FFFFFF"/>
                </a:solidFill>
                <a:latin typeface="Calibri"/>
                <a:cs typeface="Calibri"/>
              </a:rPr>
              <a:t>What is a Library Learning Commons?</a:t>
            </a:r>
            <a:endParaRPr lang="en-US" sz="3600" b="1" dirty="0">
              <a:solidFill>
                <a:srgbClr val="FFFFFF"/>
              </a:solidFill>
              <a:latin typeface="Calibri"/>
              <a:cs typeface="Calibri"/>
            </a:endParaRPr>
          </a:p>
        </p:txBody>
      </p:sp>
      <p:pic>
        <p:nvPicPr>
          <p:cNvPr id="3" name="Picture 2" descr="T4L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7238" y="821515"/>
            <a:ext cx="1907477" cy="2474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2316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4L_KnowledgeCreati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0278" y="0"/>
            <a:ext cx="6741337" cy="6239189"/>
          </a:xfrm>
          <a:prstGeom prst="rect">
            <a:avLst/>
          </a:prstGeom>
        </p:spPr>
      </p:pic>
      <p:sp>
        <p:nvSpPr>
          <p:cNvPr id="6" name="Oval 5"/>
          <p:cNvSpPr/>
          <p:nvPr/>
        </p:nvSpPr>
        <p:spPr>
          <a:xfrm>
            <a:off x="520859" y="522941"/>
            <a:ext cx="3287059" cy="2409390"/>
          </a:xfrm>
          <a:prstGeom prst="ellipse">
            <a:avLst/>
          </a:prstGeom>
          <a:solidFill>
            <a:srgbClr val="376092"/>
          </a:solidFill>
          <a:ln>
            <a:solidFill>
              <a:srgbClr val="376092"/>
            </a:solidFill>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Learning</a:t>
            </a:r>
          </a:p>
          <a:p>
            <a:pPr algn="ctr"/>
            <a:r>
              <a:rPr lang="en-US" sz="4000" b="1" dirty="0" smtClean="0"/>
              <a:t>To</a:t>
            </a:r>
          </a:p>
          <a:p>
            <a:pPr algn="ctr"/>
            <a:r>
              <a:rPr lang="en-US" sz="4000" b="1" dirty="0" smtClean="0"/>
              <a:t>Learn</a:t>
            </a:r>
            <a:endParaRPr lang="en-US" sz="4000" b="1" dirty="0"/>
          </a:p>
        </p:txBody>
      </p:sp>
      <p:sp>
        <p:nvSpPr>
          <p:cNvPr id="4" name="Rectangle 3"/>
          <p:cNvSpPr/>
          <p:nvPr/>
        </p:nvSpPr>
        <p:spPr>
          <a:xfrm>
            <a:off x="0" y="6104720"/>
            <a:ext cx="9144000" cy="75328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164353" y="6239189"/>
            <a:ext cx="8979647" cy="461665"/>
          </a:xfrm>
          <a:prstGeom prst="rect">
            <a:avLst/>
          </a:prstGeom>
          <a:noFill/>
        </p:spPr>
        <p:txBody>
          <a:bodyPr wrap="square" rtlCol="0">
            <a:spAutoFit/>
          </a:bodyPr>
          <a:lstStyle/>
          <a:p>
            <a:r>
              <a:rPr lang="en-US" sz="2400" b="1" dirty="0">
                <a:solidFill>
                  <a:schemeClr val="bg1"/>
                </a:solidFill>
              </a:rPr>
              <a:t>Seeing everyone as a learner is at the crux of the Learning Commons. </a:t>
            </a:r>
          </a:p>
        </p:txBody>
      </p:sp>
    </p:spTree>
    <p:extLst>
      <p:ext uri="{BB962C8B-B14F-4D97-AF65-F5344CB8AC3E}">
        <p14:creationId xmlns:p14="http://schemas.microsoft.com/office/powerpoint/2010/main" val="1530812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1699" y="1178677"/>
            <a:ext cx="6544235" cy="4527176"/>
            <a:chOff x="1261699" y="1178677"/>
            <a:chExt cx="6544235" cy="4527176"/>
          </a:xfrm>
        </p:grpSpPr>
        <p:sp>
          <p:nvSpPr>
            <p:cNvPr id="4" name="Rectangle 3"/>
            <p:cNvSpPr/>
            <p:nvPr/>
          </p:nvSpPr>
          <p:spPr>
            <a:xfrm>
              <a:off x="1261699" y="1178677"/>
              <a:ext cx="6544235" cy="452717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3" name="TextBox 2"/>
            <p:cNvSpPr txBox="1"/>
            <p:nvPr/>
          </p:nvSpPr>
          <p:spPr>
            <a:xfrm>
              <a:off x="1710099" y="1516874"/>
              <a:ext cx="6095834" cy="3875933"/>
            </a:xfrm>
            <a:prstGeom prst="rect">
              <a:avLst/>
            </a:prstGeom>
            <a:noFill/>
          </p:spPr>
          <p:txBody>
            <a:bodyPr wrap="square" rtlCol="0">
              <a:spAutoFit/>
            </a:bodyPr>
            <a:lstStyle/>
            <a:p>
              <a:pPr>
                <a:lnSpc>
                  <a:spcPct val="110000"/>
                </a:lnSpc>
              </a:pPr>
              <a:r>
                <a:rPr lang="en-US" sz="3200" b="1" dirty="0">
                  <a:solidFill>
                    <a:schemeClr val="bg1"/>
                  </a:solidFill>
                </a:rPr>
                <a:t>Within a Learning Commons, new relationships are formed between learners, new technologies are realized and utilized, and both students and educators prepare for the future as they learn new ways to learn</a:t>
              </a:r>
              <a:r>
                <a:rPr lang="en-US" sz="3200" b="1" dirty="0" smtClean="0">
                  <a:solidFill>
                    <a:schemeClr val="bg1"/>
                  </a:solidFill>
                </a:rPr>
                <a:t>.</a:t>
              </a:r>
              <a:endParaRPr lang="en-US" sz="3200" b="1" dirty="0">
                <a:solidFill>
                  <a:schemeClr val="bg1"/>
                </a:solidFill>
              </a:endParaRPr>
            </a:p>
          </p:txBody>
        </p:sp>
      </p:grpSp>
      <p:grpSp>
        <p:nvGrpSpPr>
          <p:cNvPr id="15" name="Group 14"/>
          <p:cNvGrpSpPr/>
          <p:nvPr/>
        </p:nvGrpSpPr>
        <p:grpSpPr>
          <a:xfrm>
            <a:off x="127000" y="173559"/>
            <a:ext cx="1961444" cy="1580444"/>
            <a:chOff x="127000" y="169335"/>
            <a:chExt cx="1961444" cy="1580444"/>
          </a:xfrm>
        </p:grpSpPr>
        <p:sp>
          <p:nvSpPr>
            <p:cNvPr id="11" name="Oval 10"/>
            <p:cNvSpPr/>
            <p:nvPr/>
          </p:nvSpPr>
          <p:spPr>
            <a:xfrm>
              <a:off x="127000" y="169335"/>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 name="TextBox 4"/>
            <p:cNvSpPr txBox="1"/>
            <p:nvPr/>
          </p:nvSpPr>
          <p:spPr>
            <a:xfrm>
              <a:off x="292786" y="759502"/>
              <a:ext cx="1629873" cy="400110"/>
            </a:xfrm>
            <a:prstGeom prst="rect">
              <a:avLst/>
            </a:prstGeom>
            <a:noFill/>
          </p:spPr>
          <p:txBody>
            <a:bodyPr wrap="none" rtlCol="0">
              <a:spAutoFit/>
            </a:bodyPr>
            <a:lstStyle/>
            <a:p>
              <a:r>
                <a:rPr lang="en-US" sz="2000" b="1" dirty="0" smtClean="0">
                  <a:solidFill>
                    <a:schemeClr val="bg1"/>
                  </a:solidFill>
                </a:rPr>
                <a:t>Collaboration</a:t>
              </a:r>
              <a:endParaRPr lang="en-US" sz="2000" b="1" dirty="0">
                <a:solidFill>
                  <a:schemeClr val="bg1"/>
                </a:solidFill>
              </a:endParaRPr>
            </a:p>
          </p:txBody>
        </p:sp>
      </p:grpSp>
      <p:grpSp>
        <p:nvGrpSpPr>
          <p:cNvPr id="18" name="Group 17"/>
          <p:cNvGrpSpPr/>
          <p:nvPr/>
        </p:nvGrpSpPr>
        <p:grpSpPr>
          <a:xfrm>
            <a:off x="6684102" y="5002800"/>
            <a:ext cx="1961444" cy="1580444"/>
            <a:chOff x="6684102" y="5002800"/>
            <a:chExt cx="1961444" cy="1580444"/>
          </a:xfrm>
        </p:grpSpPr>
        <p:sp>
          <p:nvSpPr>
            <p:cNvPr id="14" name="Oval 13"/>
            <p:cNvSpPr/>
            <p:nvPr/>
          </p:nvSpPr>
          <p:spPr>
            <a:xfrm>
              <a:off x="6684102" y="5002800"/>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6" name="TextBox 5"/>
            <p:cNvSpPr txBox="1"/>
            <p:nvPr/>
          </p:nvSpPr>
          <p:spPr>
            <a:xfrm>
              <a:off x="6938804" y="5592967"/>
              <a:ext cx="1452040" cy="400110"/>
            </a:xfrm>
            <a:prstGeom prst="rect">
              <a:avLst/>
            </a:prstGeom>
            <a:noFill/>
          </p:spPr>
          <p:txBody>
            <a:bodyPr wrap="none" rtlCol="0">
              <a:spAutoFit/>
            </a:bodyPr>
            <a:lstStyle/>
            <a:p>
              <a:r>
                <a:rPr lang="en-US" sz="2000" b="1" dirty="0" smtClean="0">
                  <a:solidFill>
                    <a:srgbClr val="FFFFFF"/>
                  </a:solidFill>
                </a:rPr>
                <a:t>Co-Learning</a:t>
              </a:r>
              <a:endParaRPr lang="en-US" sz="2000" b="1" dirty="0">
                <a:solidFill>
                  <a:srgbClr val="FFFFFF"/>
                </a:solidFill>
              </a:endParaRPr>
            </a:p>
          </p:txBody>
        </p:sp>
      </p:grpSp>
      <p:pic>
        <p:nvPicPr>
          <p:cNvPr id="8" name="Picture 7" descr="T4Lcover.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00317" y="113549"/>
            <a:ext cx="1109127" cy="1439058"/>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6684102" y="173559"/>
            <a:ext cx="1961444" cy="1580444"/>
            <a:chOff x="6684102" y="173559"/>
            <a:chExt cx="1961444" cy="1580444"/>
          </a:xfrm>
        </p:grpSpPr>
        <p:sp>
          <p:nvSpPr>
            <p:cNvPr id="13" name="Oval 12"/>
            <p:cNvSpPr/>
            <p:nvPr/>
          </p:nvSpPr>
          <p:spPr>
            <a:xfrm>
              <a:off x="6684102" y="173559"/>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p:cNvSpPr txBox="1"/>
            <p:nvPr/>
          </p:nvSpPr>
          <p:spPr>
            <a:xfrm>
              <a:off x="6952705" y="763726"/>
              <a:ext cx="1424238" cy="400110"/>
            </a:xfrm>
            <a:prstGeom prst="rect">
              <a:avLst/>
            </a:prstGeom>
            <a:noFill/>
          </p:spPr>
          <p:txBody>
            <a:bodyPr wrap="none" rtlCol="0">
              <a:spAutoFit/>
            </a:bodyPr>
            <a:lstStyle/>
            <a:p>
              <a:r>
                <a:rPr lang="en-US" sz="2000" b="1" dirty="0" smtClean="0">
                  <a:solidFill>
                    <a:srgbClr val="FFFFFF"/>
                  </a:solidFill>
                </a:rPr>
                <a:t>Community</a:t>
              </a:r>
              <a:endParaRPr lang="en-US" sz="2000" b="1" dirty="0">
                <a:solidFill>
                  <a:srgbClr val="FFFFFF"/>
                </a:solidFill>
              </a:endParaRPr>
            </a:p>
          </p:txBody>
        </p:sp>
      </p:grpSp>
      <p:grpSp>
        <p:nvGrpSpPr>
          <p:cNvPr id="17" name="Group 16"/>
          <p:cNvGrpSpPr/>
          <p:nvPr/>
        </p:nvGrpSpPr>
        <p:grpSpPr>
          <a:xfrm>
            <a:off x="127000" y="5002800"/>
            <a:ext cx="1961444" cy="1580444"/>
            <a:chOff x="127000" y="5122335"/>
            <a:chExt cx="1961444" cy="1580444"/>
          </a:xfrm>
        </p:grpSpPr>
        <p:sp>
          <p:nvSpPr>
            <p:cNvPr id="12" name="Oval 11"/>
            <p:cNvSpPr/>
            <p:nvPr/>
          </p:nvSpPr>
          <p:spPr>
            <a:xfrm>
              <a:off x="127000" y="5122335"/>
              <a:ext cx="1961444" cy="1580444"/>
            </a:xfrm>
            <a:prstGeom prst="ellipse">
              <a:avLst/>
            </a:prstGeom>
            <a:solidFill>
              <a:srgbClr val="CC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Box 9"/>
            <p:cNvSpPr txBox="1"/>
            <p:nvPr/>
          </p:nvSpPr>
          <p:spPr>
            <a:xfrm>
              <a:off x="501614" y="5712502"/>
              <a:ext cx="1212216" cy="400110"/>
            </a:xfrm>
            <a:prstGeom prst="rect">
              <a:avLst/>
            </a:prstGeom>
            <a:noFill/>
          </p:spPr>
          <p:txBody>
            <a:bodyPr wrap="none" rtlCol="0">
              <a:spAutoFit/>
            </a:bodyPr>
            <a:lstStyle/>
            <a:p>
              <a:r>
                <a:rPr lang="en-US" sz="2000" b="1" dirty="0" smtClean="0">
                  <a:solidFill>
                    <a:srgbClr val="FFFFFF"/>
                  </a:solidFill>
                </a:rPr>
                <a:t>Creativity</a:t>
              </a:r>
              <a:endParaRPr lang="en-US" sz="2000" b="1" dirty="0">
                <a:solidFill>
                  <a:srgbClr val="FFFFFF"/>
                </a:solidFill>
              </a:endParaRPr>
            </a:p>
          </p:txBody>
        </p:sp>
      </p:grpSp>
    </p:spTree>
    <p:extLst>
      <p:ext uri="{BB962C8B-B14F-4D97-AF65-F5344CB8AC3E}">
        <p14:creationId xmlns:p14="http://schemas.microsoft.com/office/powerpoint/2010/main" val="151086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remont-lc-sign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660" y="1500163"/>
            <a:ext cx="9084688" cy="4269803"/>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624958" y="357541"/>
            <a:ext cx="7894108" cy="830997"/>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800" b="1" dirty="0" smtClean="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rPr>
              <a:t>What is a Learning Commons?</a:t>
            </a:r>
            <a:endParaRPr lang="en-US" sz="4800" b="1" dirty="0">
              <a:ln w="17780" cmpd="sng">
                <a:solidFill>
                  <a:schemeClr val="accent1">
                    <a:tint val="3000"/>
                  </a:schemeClr>
                </a:solidFill>
                <a:prstDash val="solid"/>
                <a:miter lim="800000"/>
              </a:ln>
              <a:solidFill>
                <a:schemeClr val="accent1">
                  <a:lumMod val="75000"/>
                </a:schemeClr>
              </a:soli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68318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7695" y="5193147"/>
            <a:ext cx="5225646" cy="1441420"/>
          </a:xfrm>
          <a:prstGeom prst="rect">
            <a:avLst/>
          </a:prstGeom>
          <a:noFill/>
        </p:spPr>
        <p:txBody>
          <a:bodyPr wrap="square" rtlCol="0">
            <a:spAutoFit/>
          </a:bodyPr>
          <a:lstStyle/>
          <a:p>
            <a:pPr>
              <a:lnSpc>
                <a:spcPct val="110000"/>
              </a:lnSpc>
            </a:pPr>
            <a:r>
              <a:rPr lang="en-US" sz="2000" b="1" dirty="0" smtClean="0">
                <a:solidFill>
                  <a:srgbClr val="3399CC"/>
                </a:solidFill>
                <a:hlinkClick r:id="rId2"/>
              </a:rPr>
              <a:t>www.bythebrooks.ca</a:t>
            </a:r>
            <a:r>
              <a:rPr lang="en-US" sz="2000" b="1" dirty="0" smtClean="0">
                <a:solidFill>
                  <a:srgbClr val="3399CC"/>
                </a:solidFill>
              </a:rPr>
              <a:t> </a:t>
            </a:r>
          </a:p>
          <a:p>
            <a:pPr>
              <a:lnSpc>
                <a:spcPct val="110000"/>
              </a:lnSpc>
            </a:pPr>
            <a:r>
              <a:rPr lang="en-US" sz="2000" b="1" dirty="0" smtClean="0">
                <a:solidFill>
                  <a:schemeClr val="accent4">
                    <a:lumMod val="75000"/>
                  </a:schemeClr>
                </a:solidFill>
                <a:latin typeface="Wingdings"/>
                <a:ea typeface="Wingdings"/>
                <a:cs typeface="Wingdings"/>
                <a:sym typeface="Wingdings"/>
              </a:rPr>
              <a:t>	</a:t>
            </a:r>
            <a:r>
              <a:rPr lang="en-US" sz="2000" b="1" dirty="0" smtClean="0">
                <a:solidFill>
                  <a:srgbClr val="3399CC"/>
                </a:solidFill>
                <a:latin typeface="+mj-lt"/>
                <a:ea typeface="Wingdings"/>
                <a:cs typeface="Wingdings"/>
                <a:sym typeface="Wingdings"/>
              </a:rPr>
              <a:t> Presentations Archives </a:t>
            </a:r>
          </a:p>
          <a:p>
            <a:pPr lvl="2">
              <a:lnSpc>
                <a:spcPct val="110000"/>
              </a:lnSpc>
            </a:pPr>
            <a:r>
              <a:rPr lang="en-US" sz="2000" b="1" dirty="0" smtClean="0">
                <a:solidFill>
                  <a:srgbClr val="604A7B"/>
                </a:solidFill>
                <a:latin typeface="Wingdings"/>
                <a:ea typeface="Wingdings"/>
                <a:cs typeface="Wingdings"/>
                <a:sym typeface="Wingdings"/>
              </a:rPr>
              <a:t>	</a:t>
            </a:r>
            <a:r>
              <a:rPr lang="en-US" sz="2000" b="1" dirty="0" smtClean="0">
                <a:solidFill>
                  <a:srgbClr val="3399CC"/>
                </a:solidFill>
                <a:latin typeface="+mj-lt"/>
                <a:ea typeface="Wingdings"/>
                <a:cs typeface="Wingdings"/>
                <a:sym typeface="Wingdings"/>
              </a:rPr>
              <a:t>  Bring IT Together 2015</a:t>
            </a:r>
          </a:p>
          <a:p>
            <a:pPr lvl="4">
              <a:lnSpc>
                <a:spcPct val="110000"/>
              </a:lnSpc>
            </a:pPr>
            <a:r>
              <a:rPr lang="en-US" sz="2000" b="1" dirty="0" smtClean="0">
                <a:solidFill>
                  <a:srgbClr val="604A7B"/>
                </a:solidFill>
                <a:latin typeface="Wingdings"/>
                <a:ea typeface="Wingdings"/>
                <a:cs typeface="Wingdings"/>
                <a:sym typeface="Wingdings"/>
              </a:rPr>
              <a:t>		</a:t>
            </a:r>
            <a:r>
              <a:rPr lang="en-US" sz="2000" b="1" dirty="0" smtClean="0">
                <a:solidFill>
                  <a:srgbClr val="604A7B"/>
                </a:solidFill>
                <a:latin typeface="+mj-lt"/>
                <a:ea typeface="Wingdings"/>
                <a:cs typeface="Wingdings"/>
                <a:sym typeface="Wingdings"/>
              </a:rPr>
              <a:t> </a:t>
            </a:r>
            <a:r>
              <a:rPr lang="en-US" sz="2000" b="1" dirty="0" smtClean="0">
                <a:solidFill>
                  <a:srgbClr val="3399CC"/>
                </a:solidFill>
                <a:latin typeface="+mj-lt"/>
                <a:ea typeface="Wingdings"/>
                <a:cs typeface="Wingdings"/>
                <a:sym typeface="Wingdings"/>
              </a:rPr>
              <a:t>BIT15: </a:t>
            </a:r>
            <a:r>
              <a:rPr lang="en-US" sz="2000" b="1" dirty="0" err="1" smtClean="0">
                <a:solidFill>
                  <a:srgbClr val="3399CC"/>
                </a:solidFill>
                <a:latin typeface="+mj-lt"/>
                <a:ea typeface="Wingdings"/>
                <a:cs typeface="Wingdings"/>
                <a:sym typeface="Wingdings"/>
              </a:rPr>
              <a:t>YearLC</a:t>
            </a:r>
            <a:endParaRPr lang="en-US" sz="2000" b="1" dirty="0">
              <a:solidFill>
                <a:srgbClr val="3399CC"/>
              </a:solidFill>
            </a:endParaRPr>
          </a:p>
        </p:txBody>
      </p:sp>
      <p:sp>
        <p:nvSpPr>
          <p:cNvPr id="4" name="TextBox 3"/>
          <p:cNvSpPr txBox="1"/>
          <p:nvPr/>
        </p:nvSpPr>
        <p:spPr>
          <a:xfrm>
            <a:off x="813766" y="396229"/>
            <a:ext cx="7516651" cy="707886"/>
          </a:xfrm>
          <a:prstGeom prst="rect">
            <a:avLst/>
          </a:prstGeom>
          <a:noFill/>
        </p:spPr>
        <p:txBody>
          <a:bodyPr wrap="none" rtlCol="0">
            <a:spAutoFit/>
          </a:bodyPr>
          <a:lstStyle/>
          <a:p>
            <a:r>
              <a:rPr lang="en-US" sz="4000" b="1" dirty="0" err="1" smtClean="0">
                <a:solidFill>
                  <a:srgbClr val="3399CC"/>
                </a:solidFill>
              </a:rPr>
              <a:t>www.bythebrooks.ca</a:t>
            </a:r>
            <a:r>
              <a:rPr lang="en-US" sz="4000" b="1" dirty="0" smtClean="0">
                <a:solidFill>
                  <a:srgbClr val="3399CC"/>
                </a:solidFill>
              </a:rPr>
              <a:t>/bit15-yearlc</a:t>
            </a:r>
            <a:endParaRPr lang="en-US" sz="4000" dirty="0"/>
          </a:p>
        </p:txBody>
      </p:sp>
      <p:pic>
        <p:nvPicPr>
          <p:cNvPr id="5" name="Picture 4" descr="YearLCNav.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273" y="1473135"/>
            <a:ext cx="8569330" cy="3224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8109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096" y="6056936"/>
            <a:ext cx="7720283" cy="523220"/>
          </a:xfrm>
          <a:prstGeom prst="rect">
            <a:avLst/>
          </a:prstGeom>
          <a:noFill/>
        </p:spPr>
        <p:txBody>
          <a:bodyPr wrap="none" rtlCol="0">
            <a:spAutoFit/>
          </a:bodyPr>
          <a:lstStyle/>
          <a:p>
            <a:r>
              <a:rPr lang="en-US" sz="2800" b="1" dirty="0" smtClean="0">
                <a:solidFill>
                  <a:srgbClr val="CC0000"/>
                </a:solidFill>
              </a:rPr>
              <a:t>Find the link at: </a:t>
            </a:r>
            <a:r>
              <a:rPr lang="en-US" sz="2800" b="1" dirty="0" err="1" smtClean="0">
                <a:solidFill>
                  <a:srgbClr val="376092"/>
                </a:solidFill>
              </a:rPr>
              <a:t>www.bythebrooks.ca</a:t>
            </a:r>
            <a:r>
              <a:rPr lang="en-US" sz="2800" b="1" dirty="0" smtClean="0">
                <a:solidFill>
                  <a:srgbClr val="376092"/>
                </a:solidFill>
              </a:rPr>
              <a:t>/bit15-yearlc</a:t>
            </a:r>
            <a:endParaRPr lang="en-US" sz="2800" dirty="0">
              <a:solidFill>
                <a:srgbClr val="376092"/>
              </a:solidFill>
            </a:endParaRPr>
          </a:p>
        </p:txBody>
      </p:sp>
      <p:pic>
        <p:nvPicPr>
          <p:cNvPr id="3" name="Picture 2" descr="LinoitBIT1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185" y="2532480"/>
            <a:ext cx="9068155" cy="3151184"/>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3748223" y="369870"/>
            <a:ext cx="4956532" cy="2021954"/>
            <a:chOff x="3748223" y="369870"/>
            <a:chExt cx="4956532" cy="2021954"/>
          </a:xfrm>
        </p:grpSpPr>
        <p:sp>
          <p:nvSpPr>
            <p:cNvPr id="6" name="Oval Callout 5"/>
            <p:cNvSpPr/>
            <p:nvPr/>
          </p:nvSpPr>
          <p:spPr>
            <a:xfrm>
              <a:off x="3748223" y="369870"/>
              <a:ext cx="4956532" cy="2021954"/>
            </a:xfrm>
            <a:prstGeom prst="wedgeEllipseCallout">
              <a:avLst>
                <a:gd name="adj1" fmla="val -24564"/>
                <a:gd name="adj2" fmla="val 84451"/>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 name="TextBox 3"/>
            <p:cNvSpPr txBox="1"/>
            <p:nvPr/>
          </p:nvSpPr>
          <p:spPr>
            <a:xfrm>
              <a:off x="4068793" y="514400"/>
              <a:ext cx="4366616" cy="1629164"/>
            </a:xfrm>
            <a:prstGeom prst="rect">
              <a:avLst/>
            </a:prstGeom>
            <a:noFill/>
          </p:spPr>
          <p:txBody>
            <a:bodyPr wrap="square" rtlCol="0">
              <a:spAutoFit/>
            </a:bodyPr>
            <a:lstStyle/>
            <a:p>
              <a:pPr algn="ctr">
                <a:lnSpc>
                  <a:spcPct val="120000"/>
                </a:lnSpc>
              </a:pPr>
              <a:r>
                <a:rPr lang="en-US" sz="2800" b="1" dirty="0" smtClean="0">
                  <a:solidFill>
                    <a:schemeClr val="bg1"/>
                  </a:solidFill>
                </a:rPr>
                <a:t>How would </a:t>
              </a:r>
              <a:r>
                <a:rPr lang="en-US" sz="2800" b="1" i="1" dirty="0" smtClean="0">
                  <a:solidFill>
                    <a:schemeClr val="bg1"/>
                  </a:solidFill>
                </a:rPr>
                <a:t>YOU</a:t>
              </a:r>
              <a:r>
                <a:rPr lang="en-US" sz="2800" b="1" dirty="0" smtClean="0">
                  <a:solidFill>
                    <a:schemeClr val="bg1"/>
                  </a:solidFill>
                </a:rPr>
                <a:t> </a:t>
              </a:r>
            </a:p>
            <a:p>
              <a:pPr algn="ctr">
                <a:lnSpc>
                  <a:spcPct val="120000"/>
                </a:lnSpc>
              </a:pPr>
              <a:r>
                <a:rPr lang="en-US" sz="2800" b="1" dirty="0" smtClean="0">
                  <a:solidFill>
                    <a:schemeClr val="bg1"/>
                  </a:solidFill>
                </a:rPr>
                <a:t>describe the concept of the learning commons?</a:t>
              </a:r>
              <a:endParaRPr lang="en-US" sz="2800" b="1" dirty="0">
                <a:solidFill>
                  <a:schemeClr val="bg1"/>
                </a:solidFill>
              </a:endParaRPr>
            </a:p>
          </p:txBody>
        </p:sp>
      </p:grpSp>
      <p:sp>
        <p:nvSpPr>
          <p:cNvPr id="5" name="Cloud Callout 4"/>
          <p:cNvSpPr/>
          <p:nvPr/>
        </p:nvSpPr>
        <p:spPr>
          <a:xfrm>
            <a:off x="616491" y="156859"/>
            <a:ext cx="3131732" cy="1717147"/>
          </a:xfrm>
          <a:prstGeom prst="cloudCallout">
            <a:avLst>
              <a:gd name="adj1" fmla="val 66542"/>
              <a:gd name="adj2" fmla="val 45474"/>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800" b="1" dirty="0" smtClean="0"/>
              <a:t>MINDS ON</a:t>
            </a:r>
            <a:r>
              <a:rPr lang="is-IS" sz="2800" b="1" dirty="0" smtClean="0"/>
              <a:t>…</a:t>
            </a:r>
            <a:endParaRPr lang="en-US" sz="2800" b="1" dirty="0"/>
          </a:p>
        </p:txBody>
      </p:sp>
    </p:spTree>
    <p:extLst>
      <p:ext uri="{BB962C8B-B14F-4D97-AF65-F5344CB8AC3E}">
        <p14:creationId xmlns:p14="http://schemas.microsoft.com/office/powerpoint/2010/main" val="3672612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oBigToKnow.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52445" y="2943133"/>
            <a:ext cx="2312494" cy="3510844"/>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rot="21034327">
            <a:off x="286596" y="1775295"/>
            <a:ext cx="8509000" cy="1185502"/>
            <a:chOff x="216040" y="1650326"/>
            <a:chExt cx="8509000" cy="1185502"/>
          </a:xfrm>
        </p:grpSpPr>
        <p:sp>
          <p:nvSpPr>
            <p:cNvPr id="8" name="Rectangle 7"/>
            <p:cNvSpPr/>
            <p:nvPr/>
          </p:nvSpPr>
          <p:spPr>
            <a:xfrm>
              <a:off x="216040" y="1650326"/>
              <a:ext cx="8509000" cy="1185502"/>
            </a:xfrm>
            <a:prstGeom prst="rect">
              <a:avLst/>
            </a:prstGeom>
            <a:solidFill>
              <a:schemeClr val="bg1">
                <a:lumMod val="85000"/>
              </a:schemeClr>
            </a:solidFill>
            <a:ln>
              <a:solidFill>
                <a:schemeClr val="tx1"/>
              </a:solidFill>
            </a:ln>
            <a:effectLst>
              <a:outerShdw blurRad="50800" dist="38100" dir="10800000" algn="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352778" y="1734992"/>
              <a:ext cx="8245262" cy="1015663"/>
            </a:xfrm>
            <a:prstGeom prst="rect">
              <a:avLst/>
            </a:prstGeom>
            <a:noFill/>
          </p:spPr>
          <p:txBody>
            <a:bodyPr wrap="none" rtlCol="0">
              <a:spAutoFit/>
            </a:bodyPr>
            <a:lstStyle/>
            <a:p>
              <a:r>
                <a:rPr lang="en-US" sz="6000" b="1" dirty="0" smtClean="0">
                  <a:latin typeface="American Typewriter"/>
                  <a:cs typeface="American Typewriter"/>
                </a:rPr>
                <a:t>Knowledge in Crisis!</a:t>
              </a:r>
              <a:endParaRPr lang="en-US" sz="6000" b="1" dirty="0">
                <a:latin typeface="American Typewriter"/>
                <a:cs typeface="American Typewriter"/>
              </a:endParaRPr>
            </a:p>
          </p:txBody>
        </p:sp>
      </p:grpSp>
      <p:pic>
        <p:nvPicPr>
          <p:cNvPr id="6" name="Picture 5" descr="New-York-Times-Logo.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30860" y="239890"/>
            <a:ext cx="4179636" cy="846498"/>
          </a:xfrm>
          <a:prstGeom prst="rect">
            <a:avLst/>
          </a:prstGeom>
        </p:spPr>
      </p:pic>
      <p:sp>
        <p:nvSpPr>
          <p:cNvPr id="7" name="TextBox 6"/>
          <p:cNvSpPr txBox="1"/>
          <p:nvPr/>
        </p:nvSpPr>
        <p:spPr>
          <a:xfrm>
            <a:off x="3494967" y="931113"/>
            <a:ext cx="1457930" cy="307777"/>
          </a:xfrm>
          <a:prstGeom prst="rect">
            <a:avLst/>
          </a:prstGeom>
          <a:noFill/>
        </p:spPr>
        <p:txBody>
          <a:bodyPr wrap="none" rtlCol="0">
            <a:spAutoFit/>
          </a:bodyPr>
          <a:lstStyle/>
          <a:p>
            <a:r>
              <a:rPr lang="en-US" sz="1400" b="1" dirty="0" smtClean="0">
                <a:latin typeface="American Typewriter"/>
                <a:cs typeface="American Typewriter"/>
              </a:rPr>
              <a:t>June 21, 2010</a:t>
            </a:r>
            <a:endParaRPr lang="en-US" sz="1400" b="1" dirty="0">
              <a:latin typeface="American Typewriter"/>
              <a:cs typeface="American Typewriter"/>
            </a:endParaRPr>
          </a:p>
        </p:txBody>
      </p:sp>
      <p:sp>
        <p:nvSpPr>
          <p:cNvPr id="10" name="TextBox 9"/>
          <p:cNvSpPr txBox="1"/>
          <p:nvPr/>
        </p:nvSpPr>
        <p:spPr>
          <a:xfrm>
            <a:off x="2540104" y="5807646"/>
            <a:ext cx="3612341" cy="646331"/>
          </a:xfrm>
          <a:prstGeom prst="rect">
            <a:avLst/>
          </a:prstGeom>
          <a:noFill/>
        </p:spPr>
        <p:txBody>
          <a:bodyPr wrap="square" rtlCol="0">
            <a:spAutoFit/>
          </a:bodyPr>
          <a:lstStyle/>
          <a:p>
            <a:r>
              <a:rPr lang="en-US" dirty="0" smtClean="0"/>
              <a:t>Cited by David Weinberger in the prologue to </a:t>
            </a:r>
            <a:r>
              <a:rPr lang="en-US" i="1" dirty="0" smtClean="0"/>
              <a:t>Too Big To Know </a:t>
            </a:r>
            <a:r>
              <a:rPr lang="en-US" dirty="0" smtClean="0"/>
              <a:t>(2011)</a:t>
            </a:r>
            <a:endParaRPr lang="en-US" dirty="0"/>
          </a:p>
        </p:txBody>
      </p:sp>
    </p:spTree>
    <p:extLst>
      <p:ext uri="{BB962C8B-B14F-4D97-AF65-F5344CB8AC3E}">
        <p14:creationId xmlns:p14="http://schemas.microsoft.com/office/powerpoint/2010/main" val="394976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919806" y="1482962"/>
            <a:ext cx="3493264" cy="461665"/>
          </a:xfrm>
          <a:prstGeom prst="rect">
            <a:avLst/>
          </a:prstGeom>
          <a:noFill/>
        </p:spPr>
        <p:txBody>
          <a:bodyPr wrap="none" rtlCol="0">
            <a:spAutoFit/>
          </a:bodyPr>
          <a:lstStyle/>
          <a:p>
            <a:r>
              <a:rPr lang="en-US" sz="2400" b="1" dirty="0" smtClean="0">
                <a:solidFill>
                  <a:schemeClr val="tx2"/>
                </a:solidFill>
              </a:rPr>
              <a:t>Employability Skills 2000+</a:t>
            </a:r>
            <a:endParaRPr lang="en-US" sz="2400" b="1" dirty="0">
              <a:solidFill>
                <a:schemeClr val="tx2"/>
              </a:solidFill>
            </a:endParaRPr>
          </a:p>
        </p:txBody>
      </p:sp>
      <p:pic>
        <p:nvPicPr>
          <p:cNvPr id="2" name="Picture 1" descr="CBCanada.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5645" y="472016"/>
            <a:ext cx="4095353" cy="721078"/>
          </a:xfrm>
          <a:prstGeom prst="rect">
            <a:avLst/>
          </a:prstGeom>
        </p:spPr>
      </p:pic>
      <p:grpSp>
        <p:nvGrpSpPr>
          <p:cNvPr id="14" name="Group 13"/>
          <p:cNvGrpSpPr/>
          <p:nvPr/>
        </p:nvGrpSpPr>
        <p:grpSpPr>
          <a:xfrm>
            <a:off x="225777" y="2322219"/>
            <a:ext cx="2737556" cy="3237552"/>
            <a:chOff x="225777" y="2322219"/>
            <a:chExt cx="2737556" cy="3237552"/>
          </a:xfrm>
        </p:grpSpPr>
        <p:sp>
          <p:nvSpPr>
            <p:cNvPr id="3" name="TextBox 2"/>
            <p:cNvSpPr txBox="1"/>
            <p:nvPr/>
          </p:nvSpPr>
          <p:spPr>
            <a:xfrm>
              <a:off x="352776" y="2322219"/>
              <a:ext cx="2595582" cy="2585323"/>
            </a:xfrm>
            <a:prstGeom prst="rect">
              <a:avLst/>
            </a:prstGeom>
            <a:noFill/>
            <a:ln>
              <a:noFill/>
            </a:ln>
          </p:spPr>
          <p:txBody>
            <a:bodyPr wrap="none" rtlCol="0">
              <a:spAutoFit/>
            </a:bodyPr>
            <a:lstStyle/>
            <a:p>
              <a:r>
                <a:rPr lang="en-US" sz="2000" dirty="0" smtClean="0">
                  <a:solidFill>
                    <a:schemeClr val="accent3">
                      <a:lumMod val="75000"/>
                    </a:schemeClr>
                  </a:solidFill>
                </a:rPr>
                <a:t>Fundamental Skills</a:t>
              </a:r>
            </a:p>
            <a:p>
              <a:endParaRPr lang="en-US" sz="1400" dirty="0"/>
            </a:p>
            <a:p>
              <a:r>
                <a:rPr lang="en-US" dirty="0" smtClean="0"/>
                <a:t>Communicate</a:t>
              </a:r>
            </a:p>
            <a:p>
              <a:endParaRPr lang="en-US" sz="1100" dirty="0" smtClean="0"/>
            </a:p>
            <a:p>
              <a:r>
                <a:rPr lang="en-US" dirty="0" smtClean="0"/>
                <a:t>Manage Information</a:t>
              </a:r>
            </a:p>
            <a:p>
              <a:endParaRPr lang="en-US" sz="1100" dirty="0" smtClean="0"/>
            </a:p>
            <a:p>
              <a:r>
                <a:rPr lang="en-US" dirty="0" smtClean="0"/>
                <a:t>Use Numbers</a:t>
              </a:r>
            </a:p>
            <a:p>
              <a:endParaRPr lang="en-US" sz="1100" dirty="0" smtClean="0"/>
            </a:p>
            <a:p>
              <a:r>
                <a:rPr lang="en-US" dirty="0" smtClean="0"/>
                <a:t>Think and Solve Problems</a:t>
              </a:r>
            </a:p>
            <a:p>
              <a:endParaRPr lang="en-US" dirty="0"/>
            </a:p>
          </p:txBody>
        </p:sp>
        <p:sp>
          <p:nvSpPr>
            <p:cNvPr id="6" name="Rectangle 5"/>
            <p:cNvSpPr/>
            <p:nvPr/>
          </p:nvSpPr>
          <p:spPr>
            <a:xfrm>
              <a:off x="225777" y="2322219"/>
              <a:ext cx="2737556" cy="3237552"/>
            </a:xfrm>
            <a:prstGeom prst="rect">
              <a:avLst/>
            </a:prstGeom>
            <a:noFill/>
            <a:ln w="38100" cmpd="sng">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153402" y="2322219"/>
            <a:ext cx="3259669" cy="3237552"/>
            <a:chOff x="3153402" y="2322219"/>
            <a:chExt cx="3259669" cy="3237552"/>
          </a:xfrm>
        </p:grpSpPr>
        <p:sp>
          <p:nvSpPr>
            <p:cNvPr id="4" name="TextBox 3"/>
            <p:cNvSpPr txBox="1"/>
            <p:nvPr/>
          </p:nvSpPr>
          <p:spPr>
            <a:xfrm>
              <a:off x="3238069" y="2322219"/>
              <a:ext cx="3175002" cy="3062377"/>
            </a:xfrm>
            <a:prstGeom prst="rect">
              <a:avLst/>
            </a:prstGeom>
            <a:noFill/>
          </p:spPr>
          <p:txBody>
            <a:bodyPr wrap="square" rtlCol="0">
              <a:spAutoFit/>
            </a:bodyPr>
            <a:lstStyle/>
            <a:p>
              <a:r>
                <a:rPr lang="en-US" sz="2000" dirty="0" smtClean="0">
                  <a:solidFill>
                    <a:schemeClr val="accent4">
                      <a:lumMod val="75000"/>
                    </a:schemeClr>
                  </a:solidFill>
                </a:rPr>
                <a:t>Personal Management Skills</a:t>
              </a:r>
            </a:p>
            <a:p>
              <a:endParaRPr lang="en-US" sz="1400" dirty="0"/>
            </a:p>
            <a:p>
              <a:r>
                <a:rPr lang="en-US" dirty="0" smtClean="0"/>
                <a:t>Demonstrate Positive Attitudes and Behaviours</a:t>
              </a:r>
            </a:p>
            <a:p>
              <a:r>
                <a:rPr lang="en-US" dirty="0" smtClean="0"/>
                <a:t> </a:t>
              </a:r>
            </a:p>
            <a:p>
              <a:r>
                <a:rPr lang="en-US" dirty="0" smtClean="0"/>
                <a:t>Be Responsible</a:t>
              </a:r>
            </a:p>
            <a:p>
              <a:endParaRPr lang="en-US" sz="1100" dirty="0"/>
            </a:p>
            <a:p>
              <a:r>
                <a:rPr lang="en-US" dirty="0" smtClean="0"/>
                <a:t>Be  Adaptable</a:t>
              </a:r>
            </a:p>
            <a:p>
              <a:endParaRPr lang="en-US" sz="1100" dirty="0"/>
            </a:p>
            <a:p>
              <a:r>
                <a:rPr lang="en-US" dirty="0" smtClean="0"/>
                <a:t>Learn Continuously</a:t>
              </a:r>
            </a:p>
            <a:p>
              <a:endParaRPr lang="en-US" sz="1100" dirty="0"/>
            </a:p>
            <a:p>
              <a:r>
                <a:rPr lang="en-US" dirty="0" smtClean="0"/>
                <a:t>Work Safely</a:t>
              </a:r>
              <a:endParaRPr lang="en-US" dirty="0"/>
            </a:p>
          </p:txBody>
        </p:sp>
        <p:sp>
          <p:nvSpPr>
            <p:cNvPr id="8" name="Rectangle 7"/>
            <p:cNvSpPr/>
            <p:nvPr/>
          </p:nvSpPr>
          <p:spPr>
            <a:xfrm>
              <a:off x="3153402" y="2322219"/>
              <a:ext cx="3259668" cy="3237552"/>
            </a:xfrm>
            <a:prstGeom prst="rect">
              <a:avLst/>
            </a:prstGeom>
            <a:noFill/>
            <a:ln w="38100"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618110" y="2287889"/>
            <a:ext cx="2322041" cy="3271881"/>
            <a:chOff x="6618110" y="2287889"/>
            <a:chExt cx="2322041" cy="3271881"/>
          </a:xfrm>
        </p:grpSpPr>
        <p:sp>
          <p:nvSpPr>
            <p:cNvPr id="5" name="TextBox 4"/>
            <p:cNvSpPr txBox="1"/>
            <p:nvPr/>
          </p:nvSpPr>
          <p:spPr>
            <a:xfrm>
              <a:off x="6843888" y="2322219"/>
              <a:ext cx="2017889" cy="2246769"/>
            </a:xfrm>
            <a:prstGeom prst="rect">
              <a:avLst/>
            </a:prstGeom>
            <a:noFill/>
          </p:spPr>
          <p:txBody>
            <a:bodyPr wrap="square" rtlCol="0">
              <a:spAutoFit/>
            </a:bodyPr>
            <a:lstStyle/>
            <a:p>
              <a:r>
                <a:rPr lang="en-US" sz="2000" dirty="0" smtClean="0">
                  <a:solidFill>
                    <a:schemeClr val="accent5">
                      <a:lumMod val="75000"/>
                    </a:schemeClr>
                  </a:solidFill>
                </a:rPr>
                <a:t>Teamwork Skills</a:t>
              </a:r>
            </a:p>
            <a:p>
              <a:endParaRPr lang="en-US" sz="1400" dirty="0"/>
            </a:p>
            <a:p>
              <a:r>
                <a:rPr lang="en-US" dirty="0" smtClean="0"/>
                <a:t>Work With Others</a:t>
              </a:r>
            </a:p>
            <a:p>
              <a:endParaRPr lang="en-US" sz="1100" dirty="0"/>
            </a:p>
            <a:p>
              <a:r>
                <a:rPr lang="en-US" dirty="0" smtClean="0"/>
                <a:t>Participate in Projects and Tasks</a:t>
              </a:r>
            </a:p>
            <a:p>
              <a:endParaRPr lang="en-US" dirty="0"/>
            </a:p>
            <a:p>
              <a:endParaRPr lang="en-US" dirty="0"/>
            </a:p>
          </p:txBody>
        </p:sp>
        <p:sp>
          <p:nvSpPr>
            <p:cNvPr id="9" name="Rectangle 8"/>
            <p:cNvSpPr/>
            <p:nvPr/>
          </p:nvSpPr>
          <p:spPr>
            <a:xfrm>
              <a:off x="6618110" y="2287889"/>
              <a:ext cx="2322041" cy="3271881"/>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2257778" y="324556"/>
            <a:ext cx="4741333" cy="1158406"/>
          </a:xfrm>
          <a:prstGeom prst="rect">
            <a:avLst/>
          </a:prstGeom>
          <a:no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790222" y="6124221"/>
            <a:ext cx="7725192" cy="338554"/>
          </a:xfrm>
          <a:prstGeom prst="rect">
            <a:avLst/>
          </a:prstGeom>
          <a:noFill/>
        </p:spPr>
        <p:txBody>
          <a:bodyPr wrap="none" rtlCol="0">
            <a:spAutoFit/>
          </a:bodyPr>
          <a:lstStyle/>
          <a:p>
            <a:r>
              <a:rPr lang="en-US" sz="1600" dirty="0">
                <a:hlinkClick r:id="rId3"/>
              </a:rPr>
              <a:t>http://www.conferenceboard.ca/topics/education/learning-tools/employability-</a:t>
            </a:r>
            <a:r>
              <a:rPr lang="en-US" sz="1600" dirty="0" smtClean="0">
                <a:hlinkClick r:id="rId3"/>
              </a:rPr>
              <a:t>skills.aspx</a:t>
            </a:r>
            <a:r>
              <a:rPr lang="en-US" sz="1600" dirty="0" smtClean="0"/>
              <a:t> </a:t>
            </a:r>
            <a:endParaRPr lang="en-US" sz="1600" dirty="0"/>
          </a:p>
        </p:txBody>
      </p:sp>
    </p:spTree>
    <p:extLst>
      <p:ext uri="{BB962C8B-B14F-4D97-AF65-F5344CB8AC3E}">
        <p14:creationId xmlns:p14="http://schemas.microsoft.com/office/powerpoint/2010/main" val="3912915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nk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62888" y="3728156"/>
            <a:ext cx="1848462" cy="2791178"/>
          </a:xfrm>
          <a:prstGeom prst="rect">
            <a:avLst/>
          </a:prstGeom>
          <a:ln>
            <a:noFill/>
          </a:ln>
          <a:effectLst>
            <a:outerShdw blurRad="292100" dist="139700" dir="2700000" algn="tl" rotWithShape="0">
              <a:srgbClr val="333333">
                <a:alpha val="65000"/>
              </a:srgbClr>
            </a:outerShdw>
          </a:effectLst>
        </p:spPr>
      </p:pic>
      <p:sp>
        <p:nvSpPr>
          <p:cNvPr id="5" name="Rounded Rectangular Callout 4"/>
          <p:cNvSpPr/>
          <p:nvPr/>
        </p:nvSpPr>
        <p:spPr>
          <a:xfrm>
            <a:off x="371592" y="336544"/>
            <a:ext cx="7149630" cy="2751667"/>
          </a:xfrm>
          <a:prstGeom prst="wedgeRoundRectCallout">
            <a:avLst>
              <a:gd name="adj1" fmla="val 38263"/>
              <a:gd name="adj2" fmla="val 98910"/>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 name="Picture 1" descr="CoverComp-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3779" y="2973199"/>
            <a:ext cx="2088443" cy="313266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635001" y="449431"/>
            <a:ext cx="6702776" cy="2320635"/>
          </a:xfrm>
          <a:prstGeom prst="rect">
            <a:avLst/>
          </a:prstGeom>
          <a:noFill/>
        </p:spPr>
        <p:txBody>
          <a:bodyPr wrap="square" rtlCol="0">
            <a:spAutoFit/>
          </a:bodyPr>
          <a:lstStyle/>
          <a:p>
            <a:pPr algn="just">
              <a:lnSpc>
                <a:spcPct val="110000"/>
              </a:lnSpc>
            </a:pPr>
            <a:r>
              <a:rPr lang="en-US" sz="2400" b="1" dirty="0" smtClean="0">
                <a:solidFill>
                  <a:schemeClr val="bg1"/>
                </a:solidFill>
              </a:rPr>
              <a:t>The mission of a library is to improve society through facilitating knowledge creation in the community.</a:t>
            </a:r>
          </a:p>
          <a:p>
            <a:pPr algn="just">
              <a:lnSpc>
                <a:spcPct val="110000"/>
              </a:lnSpc>
            </a:pPr>
            <a:endParaRPr lang="en-US" sz="1200" b="1" dirty="0" smtClean="0">
              <a:solidFill>
                <a:schemeClr val="bg1"/>
              </a:solidFill>
            </a:endParaRPr>
          </a:p>
          <a:p>
            <a:pPr algn="just">
              <a:lnSpc>
                <a:spcPct val="110000"/>
              </a:lnSpc>
            </a:pPr>
            <a:r>
              <a:rPr lang="en-US" sz="2400" b="1" dirty="0" smtClean="0">
                <a:solidFill>
                  <a:schemeClr val="bg1"/>
                </a:solidFill>
              </a:rPr>
              <a:t>Good libraries build services (and the collection is one of many). Great libraries build communities.</a:t>
            </a:r>
            <a:endParaRPr lang="en-US" sz="2400" b="1" dirty="0">
              <a:solidFill>
                <a:schemeClr val="bg1"/>
              </a:solidFill>
            </a:endParaRPr>
          </a:p>
        </p:txBody>
      </p:sp>
      <p:sp>
        <p:nvSpPr>
          <p:cNvPr id="6" name="TextBox 5"/>
          <p:cNvSpPr txBox="1"/>
          <p:nvPr/>
        </p:nvSpPr>
        <p:spPr>
          <a:xfrm>
            <a:off x="326385" y="6127002"/>
            <a:ext cx="6136503" cy="584776"/>
          </a:xfrm>
          <a:prstGeom prst="rect">
            <a:avLst/>
          </a:prstGeom>
          <a:noFill/>
        </p:spPr>
        <p:txBody>
          <a:bodyPr wrap="none" rtlCol="0">
            <a:spAutoFit/>
          </a:bodyPr>
          <a:lstStyle/>
          <a:p>
            <a:r>
              <a:rPr lang="en-US" sz="1600" b="1" i="1" dirty="0" smtClean="0"/>
              <a:t>Expect More: Demanding Better Libraries for Today’s Complex World.</a:t>
            </a:r>
          </a:p>
          <a:p>
            <a:r>
              <a:rPr lang="en-US" sz="1600" dirty="0" smtClean="0"/>
              <a:t>R. David </a:t>
            </a:r>
            <a:r>
              <a:rPr lang="en-US" sz="1600" dirty="0" err="1" smtClean="0"/>
              <a:t>Lankes</a:t>
            </a:r>
            <a:r>
              <a:rPr lang="en-US" sz="1600" dirty="0" smtClean="0"/>
              <a:t> (2012). </a:t>
            </a:r>
            <a:endParaRPr lang="en-US" sz="1600" dirty="0"/>
          </a:p>
        </p:txBody>
      </p:sp>
    </p:spTree>
    <p:extLst>
      <p:ext uri="{BB962C8B-B14F-4D97-AF65-F5344CB8AC3E}">
        <p14:creationId xmlns:p14="http://schemas.microsoft.com/office/powerpoint/2010/main" val="14500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33749" y="1759619"/>
            <a:ext cx="7199754" cy="4639126"/>
            <a:chOff x="1061133" y="1833593"/>
            <a:chExt cx="7302308" cy="4739244"/>
          </a:xfrm>
        </p:grpSpPr>
        <p:pic>
          <p:nvPicPr>
            <p:cNvPr id="3" name="Picture 2" descr="Bechtel-Mural-Loung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61133" y="1833593"/>
              <a:ext cx="7302308" cy="445297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031801" y="6311227"/>
              <a:ext cx="1331640" cy="261610"/>
            </a:xfrm>
            <a:prstGeom prst="rect">
              <a:avLst/>
            </a:prstGeom>
            <a:noFill/>
          </p:spPr>
          <p:txBody>
            <a:bodyPr wrap="none" rtlCol="0">
              <a:spAutoFit/>
            </a:bodyPr>
            <a:lstStyle/>
            <a:p>
              <a:r>
                <a:rPr lang="en-US" sz="1100" dirty="0" smtClean="0"/>
                <a:t>Photo: </a:t>
              </a:r>
              <a:r>
                <a:rPr lang="en-US" sz="1100" dirty="0" smtClean="0">
                  <a:hlinkClick r:id="rId3"/>
                </a:rPr>
                <a:t>www.kpl.org</a:t>
              </a:r>
              <a:r>
                <a:rPr lang="en-US" sz="1100" dirty="0" smtClean="0"/>
                <a:t> </a:t>
              </a:r>
            </a:p>
          </p:txBody>
        </p:sp>
      </p:grpSp>
      <p:sp>
        <p:nvSpPr>
          <p:cNvPr id="10" name="Oval Callout 9"/>
          <p:cNvSpPr/>
          <p:nvPr/>
        </p:nvSpPr>
        <p:spPr>
          <a:xfrm>
            <a:off x="135626" y="1892498"/>
            <a:ext cx="2971454" cy="1189748"/>
          </a:xfrm>
          <a:prstGeom prst="wedgeEllipseCallout">
            <a:avLst>
              <a:gd name="adj1" fmla="val 48547"/>
              <a:gd name="adj2" fmla="val 83549"/>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smtClean="0"/>
              <a:t>The </a:t>
            </a:r>
            <a:r>
              <a:rPr lang="en-US" b="1" dirty="0"/>
              <a:t>library as a </a:t>
            </a:r>
            <a:r>
              <a:rPr lang="en-US" b="1" dirty="0" smtClean="0"/>
              <a:t>“public </a:t>
            </a:r>
            <a:r>
              <a:rPr lang="en-US" b="1" dirty="0"/>
              <a:t>living </a:t>
            </a:r>
            <a:r>
              <a:rPr lang="en-US" b="1" dirty="0" smtClean="0"/>
              <a:t>room”.</a:t>
            </a:r>
            <a:endParaRPr lang="en-US" b="1" dirty="0"/>
          </a:p>
        </p:txBody>
      </p:sp>
      <p:pic>
        <p:nvPicPr>
          <p:cNvPr id="4" name="Picture 3" descr="highres_229765372.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84091"/>
            <a:ext cx="2667000" cy="1367304"/>
          </a:xfrm>
          <a:prstGeom prst="rect">
            <a:avLst/>
          </a:prstGeom>
        </p:spPr>
      </p:pic>
      <p:sp>
        <p:nvSpPr>
          <p:cNvPr id="8" name="Oval Callout 7"/>
          <p:cNvSpPr/>
          <p:nvPr/>
        </p:nvSpPr>
        <p:spPr>
          <a:xfrm>
            <a:off x="135626" y="135619"/>
            <a:ext cx="3649586" cy="1368517"/>
          </a:xfrm>
          <a:prstGeom prst="wedgeEllipseCallout">
            <a:avLst>
              <a:gd name="adj1" fmla="val 29628"/>
              <a:gd name="adj2" fmla="val 9702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“A </a:t>
            </a:r>
            <a:r>
              <a:rPr lang="en-US" b="1" dirty="0"/>
              <a:t>place for community partnerships and personal </a:t>
            </a:r>
            <a:r>
              <a:rPr lang="en-US" b="1" dirty="0" smtClean="0"/>
              <a:t>connections.”</a:t>
            </a:r>
            <a:endParaRPr lang="en-US" b="1" dirty="0"/>
          </a:p>
        </p:txBody>
      </p:sp>
      <p:sp>
        <p:nvSpPr>
          <p:cNvPr id="9" name="Oval Callout 8"/>
          <p:cNvSpPr/>
          <p:nvPr/>
        </p:nvSpPr>
        <p:spPr>
          <a:xfrm>
            <a:off x="2946794" y="819877"/>
            <a:ext cx="3119408" cy="1368517"/>
          </a:xfrm>
          <a:prstGeom prst="wedgeEllipseCallout">
            <a:avLst>
              <a:gd name="adj1" fmla="val -41327"/>
              <a:gd name="adj2" fmla="val 9161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a:t>
            </a:r>
            <a:r>
              <a:rPr lang="en-US" b="1" dirty="0"/>
              <a:t>Our library brings the world to all of our </a:t>
            </a:r>
            <a:r>
              <a:rPr lang="en-US" b="1" dirty="0" smtClean="0"/>
              <a:t>citizens.”</a:t>
            </a:r>
            <a:endParaRPr lang="en-US" b="1" dirty="0"/>
          </a:p>
        </p:txBody>
      </p:sp>
      <p:sp>
        <p:nvSpPr>
          <p:cNvPr id="11" name="TextBox 10"/>
          <p:cNvSpPr txBox="1"/>
          <p:nvPr/>
        </p:nvSpPr>
        <p:spPr>
          <a:xfrm>
            <a:off x="135626" y="6389745"/>
            <a:ext cx="6154349" cy="338554"/>
          </a:xfrm>
          <a:prstGeom prst="rect">
            <a:avLst/>
          </a:prstGeom>
          <a:noFill/>
        </p:spPr>
        <p:txBody>
          <a:bodyPr wrap="none" rtlCol="0">
            <a:spAutoFit/>
          </a:bodyPr>
          <a:lstStyle/>
          <a:p>
            <a:r>
              <a:rPr lang="en-US" sz="1600" dirty="0">
                <a:hlinkClick r:id="rId5"/>
              </a:rPr>
              <a:t>http://www.bythebrooks.ca/kitchener-public-library-grand-re-opening</a:t>
            </a:r>
            <a:r>
              <a:rPr lang="en-US" sz="1600" dirty="0" smtClean="0">
                <a:hlinkClick r:id="rId5"/>
              </a:rPr>
              <a:t>/</a:t>
            </a:r>
            <a:r>
              <a:rPr lang="en-US" sz="1600" dirty="0" smtClean="0"/>
              <a:t> </a:t>
            </a:r>
            <a:endParaRPr lang="en-US" sz="1600" dirty="0"/>
          </a:p>
        </p:txBody>
      </p:sp>
    </p:spTree>
    <p:extLst>
      <p:ext uri="{BB962C8B-B14F-4D97-AF65-F5344CB8AC3E}">
        <p14:creationId xmlns:p14="http://schemas.microsoft.com/office/powerpoint/2010/main" val="2609407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nnisfilSoldering-blinky-badge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1348" y="86303"/>
            <a:ext cx="5181413" cy="3462911"/>
          </a:xfrm>
          <a:prstGeom prst="rect">
            <a:avLst/>
          </a:prstGeom>
        </p:spPr>
      </p:pic>
      <p:pic>
        <p:nvPicPr>
          <p:cNvPr id="9" name="Picture 8" descr="AppyHourIP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7525" y="3598530"/>
            <a:ext cx="4621530" cy="308256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84945" y="3462911"/>
            <a:ext cx="3057761" cy="577081"/>
          </a:xfrm>
          <a:prstGeom prst="rect">
            <a:avLst/>
          </a:prstGeom>
          <a:noFill/>
        </p:spPr>
        <p:txBody>
          <a:bodyPr wrap="square" rtlCol="0">
            <a:spAutoFit/>
          </a:bodyPr>
          <a:lstStyle/>
          <a:p>
            <a:r>
              <a:rPr lang="en-US" sz="1050" dirty="0" err="1" smtClean="0"/>
              <a:t>Photo:</a:t>
            </a:r>
            <a:r>
              <a:rPr lang="en-US" sz="1050" dirty="0" err="1" smtClean="0">
                <a:hlinkClick r:id="rId4"/>
              </a:rPr>
              <a:t>http</a:t>
            </a:r>
            <a:r>
              <a:rPr lang="en-US" sz="1050" dirty="0">
                <a:hlinkClick r:id="rId4"/>
              </a:rPr>
              <a:t>://americanlibrariesmagazine.org/2014/02/26/making-room-for-informal-learning</a:t>
            </a:r>
            <a:r>
              <a:rPr lang="en-US" sz="1050" dirty="0" smtClean="0">
                <a:hlinkClick r:id="rId4"/>
              </a:rPr>
              <a:t>/</a:t>
            </a:r>
            <a:r>
              <a:rPr lang="en-US" sz="1050" dirty="0" smtClean="0"/>
              <a:t> </a:t>
            </a:r>
            <a:endParaRPr lang="en-US" sz="1050" dirty="0"/>
          </a:p>
        </p:txBody>
      </p:sp>
      <p:sp>
        <p:nvSpPr>
          <p:cNvPr id="5" name="TextBox 4"/>
          <p:cNvSpPr txBox="1"/>
          <p:nvPr/>
        </p:nvSpPr>
        <p:spPr>
          <a:xfrm>
            <a:off x="1127485" y="6419475"/>
            <a:ext cx="3210040" cy="261610"/>
          </a:xfrm>
          <a:prstGeom prst="rect">
            <a:avLst/>
          </a:prstGeom>
          <a:noFill/>
        </p:spPr>
        <p:txBody>
          <a:bodyPr wrap="none" rtlCol="0">
            <a:spAutoFit/>
          </a:bodyPr>
          <a:lstStyle/>
          <a:p>
            <a:r>
              <a:rPr lang="en-US" sz="1100" dirty="0" smtClean="0"/>
              <a:t>Photo: </a:t>
            </a:r>
            <a:r>
              <a:rPr lang="en-US" sz="1100" dirty="0" smtClean="0">
                <a:hlinkClick r:id="rId5"/>
              </a:rPr>
              <a:t>http</a:t>
            </a:r>
            <a:r>
              <a:rPr lang="en-US" sz="1100" dirty="0">
                <a:hlinkClick r:id="rId5"/>
              </a:rPr>
              <a:t>://www.innisfil.library.on.ca/appy-hour-</a:t>
            </a:r>
            <a:r>
              <a:rPr lang="en-US" sz="1100" dirty="0" smtClean="0">
                <a:hlinkClick r:id="rId5"/>
              </a:rPr>
              <a:t>0</a:t>
            </a:r>
            <a:r>
              <a:rPr lang="en-US" sz="1100" dirty="0" smtClean="0"/>
              <a:t> </a:t>
            </a:r>
            <a:endParaRPr lang="en-US" sz="1100" dirty="0"/>
          </a:p>
        </p:txBody>
      </p:sp>
      <p:pic>
        <p:nvPicPr>
          <p:cNvPr id="6" name="Picture 5" descr="IPLlogo_1_0.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24586" y="194979"/>
            <a:ext cx="3534469" cy="963946"/>
          </a:xfrm>
          <a:prstGeom prst="rect">
            <a:avLst/>
          </a:prstGeom>
        </p:spPr>
      </p:pic>
      <p:sp>
        <p:nvSpPr>
          <p:cNvPr id="7" name="Left Arrow 6"/>
          <p:cNvSpPr/>
          <p:nvPr/>
        </p:nvSpPr>
        <p:spPr>
          <a:xfrm>
            <a:off x="4709464" y="1454820"/>
            <a:ext cx="2195157" cy="1109609"/>
          </a:xfrm>
          <a:prstGeom prst="leftArrow">
            <a:avLst/>
          </a:prstGeom>
          <a:solidFill>
            <a:schemeClr val="accent5">
              <a:lumMod val="75000"/>
            </a:schemeClr>
          </a:solidFill>
          <a:ln w="28575" cmpd="sng">
            <a:solidFill>
              <a:srgbClr val="FFFFF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Maker Space</a:t>
            </a:r>
            <a:endParaRPr lang="en-US" sz="2000" b="1" dirty="0"/>
          </a:p>
        </p:txBody>
      </p:sp>
      <p:sp>
        <p:nvSpPr>
          <p:cNvPr id="8" name="Right Arrow 7"/>
          <p:cNvSpPr/>
          <p:nvPr/>
        </p:nvSpPr>
        <p:spPr>
          <a:xfrm>
            <a:off x="2761375" y="4697345"/>
            <a:ext cx="1948089" cy="1035635"/>
          </a:xfrm>
          <a:prstGeom prst="rightArrow">
            <a:avLst/>
          </a:prstGeom>
          <a:solidFill>
            <a:srgbClr val="31859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000" b="1" dirty="0" err="1" smtClean="0"/>
              <a:t>Appy</a:t>
            </a:r>
            <a:r>
              <a:rPr lang="en-US" sz="2000" b="1" dirty="0" smtClean="0"/>
              <a:t> Hour</a:t>
            </a:r>
            <a:endParaRPr lang="en-US" sz="2000" b="1" dirty="0"/>
          </a:p>
        </p:txBody>
      </p:sp>
    </p:spTree>
    <p:extLst>
      <p:ext uri="{BB962C8B-B14F-4D97-AF65-F5344CB8AC3E}">
        <p14:creationId xmlns:p14="http://schemas.microsoft.com/office/powerpoint/2010/main" val="138083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1173</TotalTime>
  <Words>792</Words>
  <Application>Microsoft Macintosh PowerPoint</Application>
  <PresentationFormat>On-screen Show (4:3)</PresentationFormat>
  <Paragraphs>101</Paragraphs>
  <Slides>19</Slides>
  <Notes>1</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 Brooks Kirkland</dc:creator>
  <cp:lastModifiedBy>Anita Brooks Kirkland</cp:lastModifiedBy>
  <cp:revision>87</cp:revision>
  <dcterms:created xsi:type="dcterms:W3CDTF">2014-10-12T17:03:41Z</dcterms:created>
  <dcterms:modified xsi:type="dcterms:W3CDTF">2015-11-03T03:11:46Z</dcterms:modified>
</cp:coreProperties>
</file>