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8" r:id="rId3"/>
    <p:sldId id="282" r:id="rId4"/>
    <p:sldId id="279" r:id="rId5"/>
    <p:sldId id="272" r:id="rId6"/>
    <p:sldId id="273" r:id="rId7"/>
    <p:sldId id="284" r:id="rId8"/>
    <p:sldId id="283" r:id="rId9"/>
    <p:sldId id="285" r:id="rId10"/>
    <p:sldId id="286" r:id="rId11"/>
    <p:sldId id="280" r:id="rId12"/>
    <p:sldId id="281" r:id="rId13"/>
    <p:sldId id="271" r:id="rId14"/>
    <p:sldId id="275" r:id="rId15"/>
    <p:sldId id="276" r:id="rId16"/>
    <p:sldId id="270" r:id="rId17"/>
    <p:sldId id="267"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99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1" autoAdjust="0"/>
    <p:restoredTop sz="95000" autoAdjust="0"/>
  </p:normalViewPr>
  <p:slideViewPr>
    <p:cSldViewPr snapToGrid="0" snapToObjects="1">
      <p:cViewPr>
        <p:scale>
          <a:sx n="103" d="100"/>
          <a:sy n="103" d="100"/>
        </p:scale>
        <p:origin x="-120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3660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779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187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583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205909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22449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54559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47968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4185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71143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15-09-14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23297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1BC4-E65E-334D-854C-E2E7E745B06C}" type="datetimeFigureOut">
              <a:rPr lang="en-US" smtClean="0"/>
              <a:t>15-09-14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1428-0927-5E43-A15C-14A90C3B9330}" type="slidenum">
              <a:rPr lang="en-US" smtClean="0"/>
              <a:t>‹#›</a:t>
            </a:fld>
            <a:endParaRPr lang="en-US" dirty="0"/>
          </a:p>
        </p:txBody>
      </p:sp>
    </p:spTree>
    <p:extLst>
      <p:ext uri="{BB962C8B-B14F-4D97-AF65-F5344CB8AC3E}">
        <p14:creationId xmlns:p14="http://schemas.microsoft.com/office/powerpoint/2010/main" val="379618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8.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onlineacademiccommunity.uvic.ca/caroln/2013/10/30/library-to-learning-commons-reflections-on-a-visit-to-the-claremont-learning-commons/" TargetMode="External"/><Relationship Id="rId4" Type="http://schemas.openxmlformats.org/officeDocument/2006/relationships/image" Target="../media/image22.jpeg"/><Relationship Id="rId1" Type="http://schemas.openxmlformats.org/officeDocument/2006/relationships/slideLayout" Target="../slideLayouts/slideLayout18.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bythebrooks.ca" TargetMode="Externa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bythebrooks.ca" TargetMode="External"/><Relationship Id="rId1" Type="http://schemas.openxmlformats.org/officeDocument/2006/relationships/slideLayout" Target="../slideLayouts/slideLayout18.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 Id="rId3" Type="http://schemas.openxmlformats.org/officeDocument/2006/relationships/hyperlink" Target="http://www.conferenceboard.ca/topics/education/learning-tools/employability-skills.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kpl.org" TargetMode="External"/><Relationship Id="rId4" Type="http://schemas.openxmlformats.org/officeDocument/2006/relationships/image" Target="../media/image13.jpeg"/><Relationship Id="rId5" Type="http://schemas.openxmlformats.org/officeDocument/2006/relationships/hyperlink" Target="http://www.bythebrooks.ca/kitchener-public-library-grand-re-opening/" TargetMode="External"/><Relationship Id="rId1" Type="http://schemas.openxmlformats.org/officeDocument/2006/relationships/slideLayout" Target="../slideLayouts/slideLayout18.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americanlibrariesmagazine.org/2014/02/26/making-room-for-informal-learning/" TargetMode="External"/><Relationship Id="rId5" Type="http://schemas.openxmlformats.org/officeDocument/2006/relationships/hyperlink" Target="http://www.innisfil.library.on.ca/appy-hour-0" TargetMode="External"/><Relationship Id="rId6" Type="http://schemas.openxmlformats.org/officeDocument/2006/relationships/image" Target="../media/image16.jpg"/><Relationship Id="rId1" Type="http://schemas.openxmlformats.org/officeDocument/2006/relationships/slideLayout" Target="../slideLayouts/slideLayout18.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about.library.ubc.ca/2013/12/19/ubc-library-update-cpsld-newsletter-fall-2013/" TargetMode="External"/><Relationship Id="rId4" Type="http://schemas.openxmlformats.org/officeDocument/2006/relationships/image" Target="../media/image18.jpeg"/><Relationship Id="rId5" Type="http://schemas.openxmlformats.org/officeDocument/2006/relationships/hyperlink" Target="http://www.macleans.ca/education/university/campus-life-at-the-university-of-british-columbia/" TargetMode="External"/><Relationship Id="rId6" Type="http://schemas.openxmlformats.org/officeDocument/2006/relationships/image" Target="../media/image19.jpg"/><Relationship Id="rId7" Type="http://schemas.openxmlformats.org/officeDocument/2006/relationships/hyperlink" Target="http://about.library.ubc.ca/2013/09/18/visit-ubc-librarys-standout-spots/" TargetMode="External"/><Relationship Id="rId8" Type="http://schemas.openxmlformats.org/officeDocument/2006/relationships/image" Target="../media/image20.gif"/><Relationship Id="rId1" Type="http://schemas.openxmlformats.org/officeDocument/2006/relationships/slideLayout" Target="../slideLayouts/slideLayout18.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223" y="238691"/>
            <a:ext cx="8845490" cy="584776"/>
          </a:xfrm>
          <a:prstGeom prst="rect">
            <a:avLst/>
          </a:prstGeom>
          <a:noFill/>
        </p:spPr>
        <p:txBody>
          <a:bodyPr wrap="none" rtlCol="0">
            <a:spAutoFit/>
          </a:bodyPr>
          <a:lstStyle/>
          <a:p>
            <a:r>
              <a:rPr lang="en-US" sz="3200" b="1" dirty="0" smtClean="0">
                <a:solidFill>
                  <a:srgbClr val="DC0019"/>
                </a:solidFill>
                <a:latin typeface="Calibri"/>
              </a:rPr>
              <a:t>Collaborative Leadership in the Learning Commons</a:t>
            </a:r>
            <a:endParaRPr lang="en-US" sz="3200" b="1" dirty="0">
              <a:solidFill>
                <a:srgbClr val="DC0019"/>
              </a:solidFill>
              <a:latin typeface="Calibri"/>
            </a:endParaRPr>
          </a:p>
        </p:txBody>
      </p:sp>
      <p:sp>
        <p:nvSpPr>
          <p:cNvPr id="7" name="TextBox 6"/>
          <p:cNvSpPr txBox="1"/>
          <p:nvPr/>
        </p:nvSpPr>
        <p:spPr>
          <a:xfrm>
            <a:off x="1703090" y="828996"/>
            <a:ext cx="5745734" cy="523220"/>
          </a:xfrm>
          <a:prstGeom prst="rect">
            <a:avLst/>
          </a:prstGeom>
          <a:noFill/>
        </p:spPr>
        <p:txBody>
          <a:bodyPr wrap="none" rtlCol="0">
            <a:spAutoFit/>
          </a:bodyPr>
          <a:lstStyle/>
          <a:p>
            <a:r>
              <a:rPr lang="en-US" sz="2800" b="1" dirty="0" smtClean="0">
                <a:solidFill>
                  <a:srgbClr val="3399CC"/>
                </a:solidFill>
                <a:latin typeface="Calibri"/>
              </a:rPr>
              <a:t>Part 1: What is a Learning Commons?</a:t>
            </a:r>
            <a:endParaRPr lang="en-US" sz="2800" b="1" dirty="0">
              <a:solidFill>
                <a:srgbClr val="3399CC"/>
              </a:solidFill>
              <a:latin typeface="Calibri"/>
            </a:endParaRPr>
          </a:p>
        </p:txBody>
      </p:sp>
      <p:pic>
        <p:nvPicPr>
          <p:cNvPr id="8" name="Picture 7" descr="AnitaBK2012_Pic1web cropp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123" y="5766078"/>
            <a:ext cx="818735" cy="974850"/>
          </a:xfrm>
          <a:prstGeom prst="rect">
            <a:avLst/>
          </a:prstGeom>
        </p:spPr>
      </p:pic>
      <p:sp>
        <p:nvSpPr>
          <p:cNvPr id="9" name="TextBox 8"/>
          <p:cNvSpPr txBox="1"/>
          <p:nvPr/>
        </p:nvSpPr>
        <p:spPr>
          <a:xfrm>
            <a:off x="1301234" y="5896594"/>
            <a:ext cx="2951950" cy="765338"/>
          </a:xfrm>
          <a:prstGeom prst="rect">
            <a:avLst/>
          </a:prstGeom>
          <a:noFill/>
        </p:spPr>
        <p:txBody>
          <a:bodyPr wrap="none" rtlCol="0">
            <a:spAutoFit/>
          </a:bodyPr>
          <a:lstStyle/>
          <a:p>
            <a:pPr>
              <a:lnSpc>
                <a:spcPct val="110000"/>
              </a:lnSpc>
            </a:pPr>
            <a:r>
              <a:rPr lang="en-US" sz="2400" b="1" dirty="0" smtClean="0">
                <a:solidFill>
                  <a:srgbClr val="DC0019"/>
                </a:solidFill>
                <a:latin typeface="Calibri"/>
              </a:rPr>
              <a:t>Anita Brooks Kirkland</a:t>
            </a:r>
          </a:p>
          <a:p>
            <a:pPr>
              <a:lnSpc>
                <a:spcPct val="110000"/>
              </a:lnSpc>
            </a:pPr>
            <a:r>
              <a:rPr lang="en-US" sz="1600" b="1" dirty="0" smtClean="0">
                <a:solidFill>
                  <a:prstClr val="black"/>
                </a:solidFill>
                <a:latin typeface="Calibri"/>
              </a:rPr>
              <a:t>Consultant, Libraries &amp; Learning</a:t>
            </a:r>
          </a:p>
        </p:txBody>
      </p:sp>
      <p:cxnSp>
        <p:nvCxnSpPr>
          <p:cNvPr id="11" name="Straight Connector 10"/>
          <p:cNvCxnSpPr/>
          <p:nvPr/>
        </p:nvCxnSpPr>
        <p:spPr>
          <a:xfrm>
            <a:off x="0" y="5622804"/>
            <a:ext cx="9144000" cy="0"/>
          </a:xfrm>
          <a:prstGeom prst="line">
            <a:avLst/>
          </a:prstGeom>
          <a:ln w="38100" cmpd="sng">
            <a:solidFill>
              <a:srgbClr val="DC0019"/>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15600" y="5723674"/>
            <a:ext cx="2931512" cy="461665"/>
          </a:xfrm>
          <a:prstGeom prst="rect">
            <a:avLst/>
          </a:prstGeom>
          <a:noFill/>
        </p:spPr>
        <p:txBody>
          <a:bodyPr wrap="none" rtlCol="0">
            <a:spAutoFit/>
          </a:bodyPr>
          <a:lstStyle/>
          <a:p>
            <a:r>
              <a:rPr lang="en-US" sz="2400" b="1" dirty="0" err="1" smtClean="0">
                <a:solidFill>
                  <a:prstClr val="black"/>
                </a:solidFill>
                <a:latin typeface="Calibri"/>
              </a:rPr>
              <a:t>www.bythebrooks.ca</a:t>
            </a:r>
            <a:endParaRPr lang="en-US" sz="2400" b="1" dirty="0">
              <a:solidFill>
                <a:prstClr val="black"/>
              </a:solidFill>
              <a:latin typeface="Calibri"/>
            </a:endParaRPr>
          </a:p>
        </p:txBody>
      </p:sp>
      <p:pic>
        <p:nvPicPr>
          <p:cNvPr id="13" name="Picture 12" descr="Twitter-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2861" y="6316121"/>
            <a:ext cx="387948" cy="387948"/>
          </a:xfrm>
          <a:prstGeom prst="rect">
            <a:avLst/>
          </a:prstGeom>
        </p:spPr>
      </p:pic>
      <p:sp>
        <p:nvSpPr>
          <p:cNvPr id="14" name="TextBox 13"/>
          <p:cNvSpPr txBox="1"/>
          <p:nvPr/>
        </p:nvSpPr>
        <p:spPr>
          <a:xfrm>
            <a:off x="6333773" y="6279263"/>
            <a:ext cx="1492716" cy="461665"/>
          </a:xfrm>
          <a:prstGeom prst="rect">
            <a:avLst/>
          </a:prstGeom>
          <a:noFill/>
        </p:spPr>
        <p:txBody>
          <a:bodyPr wrap="none" rtlCol="0">
            <a:spAutoFit/>
          </a:bodyPr>
          <a:lstStyle/>
          <a:p>
            <a:r>
              <a:rPr lang="en-US" sz="2400" b="1" dirty="0" smtClean="0">
                <a:solidFill>
                  <a:prstClr val="black"/>
                </a:solidFill>
                <a:latin typeface="Calibri"/>
              </a:rPr>
              <a:t>@</a:t>
            </a:r>
            <a:r>
              <a:rPr lang="en-US" sz="2400" b="1" dirty="0" err="1" smtClean="0">
                <a:solidFill>
                  <a:prstClr val="black"/>
                </a:solidFill>
                <a:latin typeface="Calibri"/>
              </a:rPr>
              <a:t>AnitaBK</a:t>
            </a:r>
            <a:endParaRPr lang="en-US" sz="2400" b="1" dirty="0">
              <a:solidFill>
                <a:prstClr val="black"/>
              </a:solidFill>
              <a:latin typeface="Calibri"/>
            </a:endParaRPr>
          </a:p>
        </p:txBody>
      </p:sp>
      <p:pic>
        <p:nvPicPr>
          <p:cNvPr id="2" name="Picture 1" descr="claremont-lc-sign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2498" y="1426190"/>
            <a:ext cx="8377884" cy="3937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31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k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888" y="3728156"/>
            <a:ext cx="1848462" cy="27911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371592" y="336544"/>
            <a:ext cx="7149630" cy="2751667"/>
          </a:xfrm>
          <a:prstGeom prst="wedgeRoundRectCallout">
            <a:avLst>
              <a:gd name="adj1" fmla="val 38263"/>
              <a:gd name="adj2" fmla="val 9891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1" descr="CoverComp-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79" y="2973199"/>
            <a:ext cx="2088443" cy="31326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5001" y="449431"/>
            <a:ext cx="6702776" cy="2523768"/>
          </a:xfrm>
          <a:prstGeom prst="rect">
            <a:avLst/>
          </a:prstGeom>
          <a:noFill/>
        </p:spPr>
        <p:txBody>
          <a:bodyPr wrap="square" rtlCol="0">
            <a:spAutoFit/>
          </a:bodyPr>
          <a:lstStyle/>
          <a:p>
            <a:pPr algn="just">
              <a:lnSpc>
                <a:spcPct val="110000"/>
              </a:lnSpc>
            </a:pPr>
            <a:r>
              <a:rPr lang="en-US" sz="2400" b="1" dirty="0" smtClean="0">
                <a:solidFill>
                  <a:schemeClr val="bg1"/>
                </a:solidFill>
              </a:rPr>
              <a:t>Today’s schools are being asked to shift from teaching a body of facts and formulas to teaching inquiry and process. What better place to support students in learning through process than a library, whose basic mission is the process of finding  and making sense of knowledge?</a:t>
            </a:r>
            <a:endParaRPr lang="en-US" sz="2000" b="1" dirty="0">
              <a:solidFill>
                <a:schemeClr val="bg1"/>
              </a:solidFill>
            </a:endParaRPr>
          </a:p>
        </p:txBody>
      </p:sp>
      <p:sp>
        <p:nvSpPr>
          <p:cNvPr id="6" name="TextBox 5"/>
          <p:cNvSpPr txBox="1"/>
          <p:nvPr/>
        </p:nvSpPr>
        <p:spPr>
          <a:xfrm>
            <a:off x="326385" y="6127002"/>
            <a:ext cx="6136503" cy="584776"/>
          </a:xfrm>
          <a:prstGeom prst="rect">
            <a:avLst/>
          </a:prstGeom>
          <a:noFill/>
        </p:spPr>
        <p:txBody>
          <a:bodyPr wrap="none" rtlCol="0">
            <a:spAutoFit/>
          </a:bodyPr>
          <a:lstStyle/>
          <a:p>
            <a:r>
              <a:rPr lang="en-US" sz="1600" b="1" i="1" dirty="0" smtClean="0"/>
              <a:t>Expect More: Demanding Better Libraries for Today’s Complex World.</a:t>
            </a:r>
          </a:p>
          <a:p>
            <a:r>
              <a:rPr lang="en-US" sz="1600" dirty="0" smtClean="0"/>
              <a:t>R. David </a:t>
            </a:r>
            <a:r>
              <a:rPr lang="en-US" sz="1600" dirty="0" err="1" smtClean="0"/>
              <a:t>Lankes</a:t>
            </a:r>
            <a:r>
              <a:rPr lang="en-US" sz="1600" dirty="0" smtClean="0"/>
              <a:t> (2012). </a:t>
            </a:r>
            <a:endParaRPr lang="en-US" sz="1600" dirty="0"/>
          </a:p>
        </p:txBody>
      </p:sp>
    </p:spTree>
    <p:extLst>
      <p:ext uri="{BB962C8B-B14F-4D97-AF65-F5344CB8AC3E}">
        <p14:creationId xmlns:p14="http://schemas.microsoft.com/office/powerpoint/2010/main" val="288028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remont-lc-sign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895" y="308225"/>
            <a:ext cx="5010293" cy="23548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4412" y="2823339"/>
            <a:ext cx="4959396" cy="577081"/>
          </a:xfrm>
          <a:prstGeom prst="rect">
            <a:avLst/>
          </a:prstGeom>
          <a:noFill/>
        </p:spPr>
        <p:txBody>
          <a:bodyPr wrap="square" rtlCol="0">
            <a:spAutoFit/>
          </a:bodyPr>
          <a:lstStyle/>
          <a:p>
            <a:r>
              <a:rPr lang="en-US" sz="1050" dirty="0" smtClean="0"/>
              <a:t>Claremont Secondary School Learning Commons. </a:t>
            </a:r>
            <a:r>
              <a:rPr lang="en-US" sz="1000" dirty="0" smtClean="0"/>
              <a:t>Photo by </a:t>
            </a:r>
            <a:r>
              <a:rPr lang="en-US" sz="1000" dirty="0"/>
              <a:t>Carol </a:t>
            </a:r>
            <a:r>
              <a:rPr lang="en-US" sz="1000" dirty="0" err="1" smtClean="0"/>
              <a:t>Nahachewsky:</a:t>
            </a:r>
            <a:r>
              <a:rPr lang="en-US" sz="1000" dirty="0" err="1" smtClean="0">
                <a:hlinkClick r:id="rId3"/>
              </a:rPr>
              <a:t>https</a:t>
            </a:r>
            <a:r>
              <a:rPr lang="en-US" sz="1000" dirty="0">
                <a:hlinkClick r:id="rId3"/>
              </a:rPr>
              <a:t>://onlineacademiccommunity.uvic.ca/caroln/2013/10/30/library-to-learning-commons-reflections-on-a-visit-to-the-claremont-learning-commons/</a:t>
            </a:r>
            <a:r>
              <a:rPr lang="en-US" sz="1000" dirty="0" smtClean="0"/>
              <a:t>  </a:t>
            </a:r>
            <a:endParaRPr lang="en-US" sz="1000" dirty="0"/>
          </a:p>
        </p:txBody>
      </p:sp>
      <p:grpSp>
        <p:nvGrpSpPr>
          <p:cNvPr id="7" name="Group 6"/>
          <p:cNvGrpSpPr/>
          <p:nvPr/>
        </p:nvGrpSpPr>
        <p:grpSpPr>
          <a:xfrm>
            <a:off x="4672950" y="2342509"/>
            <a:ext cx="4303060" cy="4228842"/>
            <a:chOff x="4672950" y="2342509"/>
            <a:chExt cx="4303060" cy="4228842"/>
          </a:xfrm>
        </p:grpSpPr>
        <p:sp>
          <p:nvSpPr>
            <p:cNvPr id="4" name="Rectangle 3"/>
            <p:cNvSpPr/>
            <p:nvPr/>
          </p:nvSpPr>
          <p:spPr>
            <a:xfrm>
              <a:off x="4672950" y="2342509"/>
              <a:ext cx="4303060" cy="4228842"/>
            </a:xfrm>
            <a:prstGeom prst="rect">
              <a:avLst/>
            </a:prstGeom>
            <a:solidFill>
              <a:srgbClr val="31859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4776214" y="2391824"/>
              <a:ext cx="4101158" cy="3438377"/>
            </a:xfrm>
            <a:prstGeom prst="rect">
              <a:avLst/>
            </a:prstGeom>
            <a:noFill/>
          </p:spPr>
          <p:txBody>
            <a:bodyPr wrap="square" rtlCol="0">
              <a:spAutoFit/>
            </a:bodyPr>
            <a:lstStyle/>
            <a:p>
              <a:pPr algn="just">
                <a:lnSpc>
                  <a:spcPct val="110000"/>
                </a:lnSpc>
              </a:pPr>
              <a:r>
                <a:rPr lang="en-US" sz="2200" b="1" dirty="0" smtClean="0">
                  <a:solidFill>
                    <a:schemeClr val="bg1"/>
                  </a:solidFill>
                </a:rPr>
                <a:t>A Learning Commons is a common or shared space that is both physical and virtual. It is designed to move students beyond mere research, practice and group work to a greater level of engagement through exploration, experimentation, and collaboration.</a:t>
              </a:r>
              <a:endParaRPr lang="en-US" sz="2200" b="1" dirty="0">
                <a:solidFill>
                  <a:schemeClr val="bg1"/>
                </a:solidFill>
              </a:endParaRPr>
            </a:p>
          </p:txBody>
        </p:sp>
        <p:sp>
          <p:nvSpPr>
            <p:cNvPr id="6" name="TextBox 5"/>
            <p:cNvSpPr txBox="1"/>
            <p:nvPr/>
          </p:nvSpPr>
          <p:spPr>
            <a:xfrm>
              <a:off x="5385211" y="5923674"/>
              <a:ext cx="3455171" cy="492443"/>
            </a:xfrm>
            <a:prstGeom prst="rect">
              <a:avLst/>
            </a:prstGeom>
            <a:noFill/>
          </p:spPr>
          <p:txBody>
            <a:bodyPr wrap="square" rtlCol="0">
              <a:spAutoFit/>
            </a:bodyPr>
            <a:lstStyle/>
            <a:p>
              <a:r>
                <a:rPr lang="en-US" sz="1400" b="1" i="1" dirty="0">
                  <a:solidFill>
                    <a:srgbClr val="FFFFFF"/>
                  </a:solidFill>
                </a:rPr>
                <a:t>The Virtual Learning </a:t>
              </a:r>
              <a:r>
                <a:rPr lang="en-US" sz="1400" b="1" i="1" dirty="0" smtClean="0">
                  <a:solidFill>
                    <a:srgbClr val="FFFFFF"/>
                  </a:solidFill>
                </a:rPr>
                <a:t>Commons</a:t>
              </a:r>
              <a:endParaRPr lang="en-US" sz="1400" b="1" i="1" dirty="0">
                <a:solidFill>
                  <a:srgbClr val="FFFFFF"/>
                </a:solidFill>
              </a:endParaRPr>
            </a:p>
            <a:p>
              <a:r>
                <a:rPr lang="en-US" sz="1200" b="1" dirty="0" smtClean="0">
                  <a:solidFill>
                    <a:srgbClr val="FFFFFF"/>
                  </a:solidFill>
                </a:rPr>
                <a:t>	</a:t>
              </a:r>
              <a:r>
                <a:rPr lang="en-US" sz="1200" b="1" dirty="0" err="1" smtClean="0">
                  <a:solidFill>
                    <a:srgbClr val="FFFFFF"/>
                  </a:solidFill>
                </a:rPr>
                <a:t>Loertscher</a:t>
              </a:r>
              <a:r>
                <a:rPr lang="en-US" sz="1200" b="1" dirty="0" smtClean="0">
                  <a:solidFill>
                    <a:srgbClr val="FFFFFF"/>
                  </a:solidFill>
                </a:rPr>
                <a:t>, </a:t>
              </a:r>
              <a:r>
                <a:rPr lang="en-US" sz="1200" b="1" dirty="0" err="1" smtClean="0">
                  <a:solidFill>
                    <a:srgbClr val="FFFFFF"/>
                  </a:solidFill>
                </a:rPr>
                <a:t>Koechlin</a:t>
              </a:r>
              <a:r>
                <a:rPr lang="en-US" sz="1200" b="1" dirty="0" smtClean="0">
                  <a:solidFill>
                    <a:srgbClr val="FFFFFF"/>
                  </a:solidFill>
                </a:rPr>
                <a:t> &amp; Rosenfeld (2012). </a:t>
              </a:r>
            </a:p>
          </p:txBody>
        </p:sp>
      </p:grpSp>
      <p:pic>
        <p:nvPicPr>
          <p:cNvPr id="8" name="Picture 7" descr="virtuallearningc1.jpe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854011">
            <a:off x="2885146" y="4178606"/>
            <a:ext cx="1787805" cy="2397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77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4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953091">
            <a:off x="5600146" y="2309149"/>
            <a:ext cx="2940344" cy="3815004"/>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476636" y="277655"/>
            <a:ext cx="5504786" cy="3499556"/>
            <a:chOff x="504858" y="461098"/>
            <a:chExt cx="5504786" cy="3499556"/>
          </a:xfrm>
          <a:effectLst>
            <a:outerShdw blurRad="50800" dist="38100" dir="8100000" algn="tr" rotWithShape="0">
              <a:prstClr val="black">
                <a:alpha val="40000"/>
              </a:prstClr>
            </a:outerShdw>
          </a:effectLst>
        </p:grpSpPr>
        <p:sp>
          <p:nvSpPr>
            <p:cNvPr id="4" name="Rectangular Callout 3"/>
            <p:cNvSpPr/>
            <p:nvPr/>
          </p:nvSpPr>
          <p:spPr>
            <a:xfrm>
              <a:off x="504858" y="461098"/>
              <a:ext cx="5504786" cy="3499556"/>
            </a:xfrm>
            <a:prstGeom prst="wedgeRectCallout">
              <a:avLst>
                <a:gd name="adj1" fmla="val 47330"/>
                <a:gd name="adj2" fmla="val 87084"/>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extBox 1"/>
            <p:cNvSpPr txBox="1"/>
            <p:nvPr/>
          </p:nvSpPr>
          <p:spPr>
            <a:xfrm>
              <a:off x="717976" y="571834"/>
              <a:ext cx="5163215" cy="3182410"/>
            </a:xfrm>
            <a:prstGeom prst="rect">
              <a:avLst/>
            </a:prstGeom>
            <a:noFill/>
          </p:spPr>
          <p:txBody>
            <a:bodyPr wrap="square" rtlCol="0">
              <a:spAutoFit/>
            </a:bodyPr>
            <a:lstStyle/>
            <a:p>
              <a:pPr>
                <a:lnSpc>
                  <a:spcPct val="120000"/>
                </a:lnSpc>
              </a:pPr>
              <a:r>
                <a:rPr lang="en-US" sz="2400" b="1" dirty="0" smtClean="0">
                  <a:solidFill>
                    <a:srgbClr val="FFFFFF"/>
                  </a:solidFill>
                </a:rPr>
                <a:t>The Learning Commons liberates the exploration of ideas and concepts, encouraging inquiry, imagination, discovery and creativity through the connection of learners to information, to each other and to communities around the world. </a:t>
              </a:r>
              <a:endParaRPr lang="en-US" sz="2400" b="1" dirty="0">
                <a:solidFill>
                  <a:srgbClr val="FFFFFF"/>
                </a:solidFill>
              </a:endParaRPr>
            </a:p>
          </p:txBody>
        </p:sp>
      </p:grpSp>
    </p:spTree>
    <p:extLst>
      <p:ext uri="{BB962C8B-B14F-4D97-AF65-F5344CB8AC3E}">
        <p14:creationId xmlns:p14="http://schemas.microsoft.com/office/powerpoint/2010/main" val="208496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rCornerston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889" y="880533"/>
            <a:ext cx="6843889" cy="5846305"/>
          </a:xfrm>
          <a:prstGeom prst="rect">
            <a:avLst/>
          </a:prstGeom>
        </p:spPr>
      </p:pic>
      <p:sp>
        <p:nvSpPr>
          <p:cNvPr id="3" name="TextBox 2"/>
          <p:cNvSpPr txBox="1"/>
          <p:nvPr/>
        </p:nvSpPr>
        <p:spPr>
          <a:xfrm>
            <a:off x="874889" y="366889"/>
            <a:ext cx="7376388" cy="461665"/>
          </a:xfrm>
          <a:prstGeom prst="rect">
            <a:avLst/>
          </a:prstGeom>
          <a:noFill/>
        </p:spPr>
        <p:txBody>
          <a:bodyPr wrap="none" rtlCol="0">
            <a:spAutoFit/>
          </a:bodyPr>
          <a:lstStyle/>
          <a:p>
            <a:r>
              <a:rPr lang="en-US" sz="2400" b="1" dirty="0" err="1" smtClean="0">
                <a:solidFill>
                  <a:schemeClr val="accent4"/>
                </a:solidFill>
              </a:rPr>
              <a:t>Loertscher’s</a:t>
            </a:r>
            <a:r>
              <a:rPr lang="en-US" sz="2400" b="1" dirty="0" smtClean="0">
                <a:solidFill>
                  <a:schemeClr val="accent4"/>
                </a:solidFill>
              </a:rPr>
              <a:t> Cornerstones of the School Library Program</a:t>
            </a:r>
            <a:endParaRPr lang="en-US" sz="2400" b="1" dirty="0">
              <a:solidFill>
                <a:schemeClr val="accent4"/>
              </a:solidFill>
            </a:endParaRPr>
          </a:p>
        </p:txBody>
      </p:sp>
    </p:spTree>
    <p:extLst>
      <p:ext uri="{BB962C8B-B14F-4D97-AF65-F5344CB8AC3E}">
        <p14:creationId xmlns:p14="http://schemas.microsoft.com/office/powerpoint/2010/main" val="269989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2102" y="1413668"/>
            <a:ext cx="2420236" cy="313207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51556" y="378557"/>
            <a:ext cx="5798332" cy="523220"/>
          </a:xfrm>
          <a:prstGeom prst="rect">
            <a:avLst/>
          </a:prstGeom>
          <a:noFill/>
        </p:spPr>
        <p:txBody>
          <a:bodyPr wrap="none" rtlCol="0">
            <a:spAutoFit/>
          </a:bodyPr>
          <a:lstStyle/>
          <a:p>
            <a:r>
              <a:rPr lang="en-US" sz="2800" b="1" dirty="0" smtClean="0">
                <a:solidFill>
                  <a:srgbClr val="3399CC"/>
                </a:solidFill>
              </a:rPr>
              <a:t>What is a Library Learning Commons?</a:t>
            </a:r>
            <a:endParaRPr lang="en-US" sz="2800" b="1" dirty="0">
              <a:solidFill>
                <a:srgbClr val="3399CC"/>
              </a:solidFill>
            </a:endParaRPr>
          </a:p>
        </p:txBody>
      </p:sp>
      <p:sp>
        <p:nvSpPr>
          <p:cNvPr id="8" name="TextBox 7"/>
          <p:cNvSpPr txBox="1"/>
          <p:nvPr/>
        </p:nvSpPr>
        <p:spPr>
          <a:xfrm>
            <a:off x="634999" y="1013558"/>
            <a:ext cx="3018775" cy="400110"/>
          </a:xfrm>
          <a:prstGeom prst="rect">
            <a:avLst/>
          </a:prstGeom>
          <a:noFill/>
        </p:spPr>
        <p:txBody>
          <a:bodyPr wrap="none" rtlCol="0">
            <a:spAutoFit/>
          </a:bodyPr>
          <a:lstStyle/>
          <a:p>
            <a:pPr marL="342900" indent="-342900">
              <a:buFont typeface="Wingdings" charset="2"/>
              <a:buChar char="v"/>
            </a:pPr>
            <a:r>
              <a:rPr lang="en-US" sz="2000" b="1" dirty="0">
                <a:solidFill>
                  <a:schemeClr val="accent1">
                    <a:lumMod val="75000"/>
                  </a:schemeClr>
                </a:solidFill>
              </a:rPr>
              <a:t>Whole school approach </a:t>
            </a:r>
          </a:p>
        </p:txBody>
      </p:sp>
      <p:sp>
        <p:nvSpPr>
          <p:cNvPr id="9" name="TextBox 8"/>
          <p:cNvSpPr txBox="1"/>
          <p:nvPr/>
        </p:nvSpPr>
        <p:spPr>
          <a:xfrm>
            <a:off x="634999" y="1469401"/>
            <a:ext cx="4095993" cy="400110"/>
          </a:xfrm>
          <a:prstGeom prst="rect">
            <a:avLst/>
          </a:prstGeom>
          <a:noFill/>
        </p:spPr>
        <p:txBody>
          <a:bodyPr wrap="none" rtlCol="0">
            <a:spAutoFit/>
          </a:bodyPr>
          <a:lstStyle/>
          <a:p>
            <a:pPr marL="342900" indent="-342900">
              <a:buFont typeface="Wingdings" charset="2"/>
              <a:buChar char="v"/>
            </a:pPr>
            <a:r>
              <a:rPr lang="en-US" sz="2000" b="1" dirty="0">
                <a:solidFill>
                  <a:schemeClr val="accent3">
                    <a:lumMod val="75000"/>
                  </a:schemeClr>
                </a:solidFill>
              </a:rPr>
              <a:t>Participatory learning </a:t>
            </a:r>
            <a:r>
              <a:rPr lang="en-US" sz="2000" b="1" dirty="0" smtClean="0">
                <a:solidFill>
                  <a:schemeClr val="accent3">
                    <a:lumMod val="75000"/>
                  </a:schemeClr>
                </a:solidFill>
              </a:rPr>
              <a:t>community</a:t>
            </a:r>
            <a:endParaRPr lang="en-US" sz="2000" b="1" dirty="0">
              <a:solidFill>
                <a:schemeClr val="accent3">
                  <a:lumMod val="75000"/>
                </a:schemeClr>
              </a:solidFill>
            </a:endParaRPr>
          </a:p>
        </p:txBody>
      </p:sp>
      <p:sp>
        <p:nvSpPr>
          <p:cNvPr id="10" name="TextBox 9"/>
          <p:cNvSpPr txBox="1"/>
          <p:nvPr/>
        </p:nvSpPr>
        <p:spPr>
          <a:xfrm>
            <a:off x="634999" y="1925244"/>
            <a:ext cx="4968027" cy="400110"/>
          </a:xfrm>
          <a:prstGeom prst="rect">
            <a:avLst/>
          </a:prstGeom>
          <a:noFill/>
        </p:spPr>
        <p:txBody>
          <a:bodyPr wrap="none" rtlCol="0">
            <a:spAutoFit/>
          </a:bodyPr>
          <a:lstStyle/>
          <a:p>
            <a:pPr marL="342900" indent="-342900">
              <a:buFont typeface="Wingdings" charset="2"/>
              <a:buChar char="v"/>
            </a:pPr>
            <a:r>
              <a:rPr lang="en-US" sz="2000" b="1" dirty="0">
                <a:solidFill>
                  <a:schemeClr val="accent4">
                    <a:lumMod val="75000"/>
                  </a:schemeClr>
                </a:solidFill>
              </a:rPr>
              <a:t>Physical and virtual collaborative learning </a:t>
            </a:r>
          </a:p>
        </p:txBody>
      </p:sp>
      <p:sp>
        <p:nvSpPr>
          <p:cNvPr id="11" name="TextBox 10"/>
          <p:cNvSpPr txBox="1"/>
          <p:nvPr/>
        </p:nvSpPr>
        <p:spPr>
          <a:xfrm>
            <a:off x="634999" y="2381087"/>
            <a:ext cx="5262979" cy="400110"/>
          </a:xfrm>
          <a:prstGeom prst="rect">
            <a:avLst/>
          </a:prstGeom>
          <a:noFill/>
        </p:spPr>
        <p:txBody>
          <a:bodyPr wrap="none" rtlCol="0">
            <a:spAutoFit/>
          </a:bodyPr>
          <a:lstStyle/>
          <a:p>
            <a:pPr marL="342900" indent="-342900">
              <a:buFont typeface="Wingdings" charset="2"/>
              <a:buChar char="v"/>
            </a:pPr>
            <a:r>
              <a:rPr lang="en-US" sz="2000" b="1" dirty="0">
                <a:solidFill>
                  <a:schemeClr val="accent1">
                    <a:lumMod val="75000"/>
                  </a:schemeClr>
                </a:solidFill>
              </a:rPr>
              <a:t>Drives future-oriented learning and teaching </a:t>
            </a:r>
          </a:p>
        </p:txBody>
      </p:sp>
      <p:sp>
        <p:nvSpPr>
          <p:cNvPr id="12" name="TextBox 11"/>
          <p:cNvSpPr txBox="1"/>
          <p:nvPr/>
        </p:nvSpPr>
        <p:spPr>
          <a:xfrm>
            <a:off x="634999" y="2836930"/>
            <a:ext cx="4891083" cy="2857192"/>
          </a:xfrm>
          <a:prstGeom prst="rect">
            <a:avLst/>
          </a:prstGeom>
          <a:noFill/>
        </p:spPr>
        <p:txBody>
          <a:bodyPr wrap="none" rtlCol="0">
            <a:spAutoFit/>
          </a:bodyPr>
          <a:lstStyle/>
          <a:p>
            <a:pPr marL="342900" indent="-342900">
              <a:lnSpc>
                <a:spcPct val="130000"/>
              </a:lnSpc>
              <a:buFont typeface="Wingdings" charset="2"/>
              <a:buChar char="v"/>
            </a:pPr>
            <a:r>
              <a:rPr lang="en-US" sz="2000" b="1" dirty="0">
                <a:solidFill>
                  <a:schemeClr val="accent3">
                    <a:lumMod val="75000"/>
                  </a:schemeClr>
                </a:solidFill>
              </a:rPr>
              <a:t>Inquiry, project/problem-based learning:</a:t>
            </a:r>
          </a:p>
          <a:p>
            <a:pPr marL="1257300" lvl="2" indent="-342900">
              <a:lnSpc>
                <a:spcPct val="110000"/>
              </a:lnSpc>
              <a:buFont typeface="Wingdings" charset="2"/>
              <a:buChar char="v"/>
            </a:pPr>
            <a:r>
              <a:rPr lang="en-US" sz="2000" b="1" dirty="0">
                <a:solidFill>
                  <a:schemeClr val="accent3">
                    <a:lumMod val="75000"/>
                  </a:schemeClr>
                </a:solidFill>
              </a:rPr>
              <a:t>Reading </a:t>
            </a:r>
          </a:p>
          <a:p>
            <a:pPr marL="1257300" lvl="2" indent="-342900">
              <a:lnSpc>
                <a:spcPct val="110000"/>
              </a:lnSpc>
              <a:buFont typeface="Wingdings" charset="2"/>
              <a:buChar char="v"/>
            </a:pPr>
            <a:r>
              <a:rPr lang="en-US" sz="2000" b="1" dirty="0">
                <a:solidFill>
                  <a:schemeClr val="accent3">
                    <a:lumMod val="75000"/>
                  </a:schemeClr>
                </a:solidFill>
              </a:rPr>
              <a:t>Learning literacies</a:t>
            </a:r>
          </a:p>
          <a:p>
            <a:pPr marL="1257300" lvl="2" indent="-342900">
              <a:lnSpc>
                <a:spcPct val="110000"/>
              </a:lnSpc>
              <a:buFont typeface="Wingdings" charset="2"/>
              <a:buChar char="v"/>
            </a:pPr>
            <a:r>
              <a:rPr lang="en-US" sz="2000" b="1" dirty="0">
                <a:solidFill>
                  <a:schemeClr val="accent3">
                    <a:lumMod val="75000"/>
                  </a:schemeClr>
                </a:solidFill>
              </a:rPr>
              <a:t>Technology competencies </a:t>
            </a:r>
          </a:p>
          <a:p>
            <a:pPr marL="1257300" lvl="2" indent="-342900">
              <a:lnSpc>
                <a:spcPct val="110000"/>
              </a:lnSpc>
              <a:buFont typeface="Wingdings" charset="2"/>
              <a:buChar char="v"/>
            </a:pPr>
            <a:r>
              <a:rPr lang="en-US" sz="2000" b="1" dirty="0">
                <a:solidFill>
                  <a:schemeClr val="accent3">
                    <a:lumMod val="75000"/>
                  </a:schemeClr>
                </a:solidFill>
              </a:rPr>
              <a:t>Critical thinking </a:t>
            </a:r>
          </a:p>
          <a:p>
            <a:pPr marL="1257300" lvl="2" indent="-342900">
              <a:lnSpc>
                <a:spcPct val="110000"/>
              </a:lnSpc>
              <a:buFont typeface="Wingdings" charset="2"/>
              <a:buChar char="v"/>
            </a:pPr>
            <a:r>
              <a:rPr lang="en-US" sz="2000" b="1" dirty="0" smtClean="0">
                <a:solidFill>
                  <a:schemeClr val="accent3">
                    <a:lumMod val="75000"/>
                  </a:schemeClr>
                </a:solidFill>
              </a:rPr>
              <a:t>Creativity</a:t>
            </a:r>
            <a:endParaRPr lang="en-US" sz="2000" b="1" dirty="0">
              <a:solidFill>
                <a:schemeClr val="accent3">
                  <a:lumMod val="75000"/>
                </a:schemeClr>
              </a:solidFill>
            </a:endParaRPr>
          </a:p>
          <a:p>
            <a:pPr marL="1257300" lvl="2" indent="-342900">
              <a:lnSpc>
                <a:spcPct val="110000"/>
              </a:lnSpc>
              <a:buFont typeface="Wingdings" charset="2"/>
              <a:buChar char="v"/>
            </a:pPr>
            <a:r>
              <a:rPr lang="en-US" sz="2000" b="1" dirty="0">
                <a:solidFill>
                  <a:schemeClr val="accent3">
                    <a:lumMod val="75000"/>
                  </a:schemeClr>
                </a:solidFill>
              </a:rPr>
              <a:t>Innovation </a:t>
            </a:r>
          </a:p>
          <a:p>
            <a:pPr marL="1257300" lvl="2" indent="-342900">
              <a:lnSpc>
                <a:spcPct val="110000"/>
              </a:lnSpc>
              <a:buFont typeface="Wingdings" charset="2"/>
              <a:buChar char="v"/>
            </a:pPr>
            <a:r>
              <a:rPr lang="en-US" sz="2000" b="1" dirty="0">
                <a:solidFill>
                  <a:schemeClr val="accent3">
                    <a:lumMod val="75000"/>
                  </a:schemeClr>
                </a:solidFill>
              </a:rPr>
              <a:t>Playing to learn  </a:t>
            </a:r>
          </a:p>
        </p:txBody>
      </p:sp>
      <p:sp>
        <p:nvSpPr>
          <p:cNvPr id="13" name="TextBox 12"/>
          <p:cNvSpPr txBox="1"/>
          <p:nvPr/>
        </p:nvSpPr>
        <p:spPr>
          <a:xfrm>
            <a:off x="634999" y="5749855"/>
            <a:ext cx="5147563" cy="400110"/>
          </a:xfrm>
          <a:prstGeom prst="rect">
            <a:avLst/>
          </a:prstGeom>
          <a:noFill/>
        </p:spPr>
        <p:txBody>
          <a:bodyPr wrap="none" rtlCol="0">
            <a:spAutoFit/>
          </a:bodyPr>
          <a:lstStyle/>
          <a:p>
            <a:pPr marL="342900" indent="-342900">
              <a:buFont typeface="Wingdings" charset="2"/>
              <a:buChar char="v"/>
            </a:pPr>
            <a:r>
              <a:rPr lang="en-US" sz="2000" b="1" dirty="0">
                <a:solidFill>
                  <a:schemeClr val="accent4">
                    <a:lumMod val="75000"/>
                  </a:schemeClr>
                </a:solidFill>
              </a:rPr>
              <a:t>Everyone is a learner, everyone is a teacher </a:t>
            </a:r>
          </a:p>
        </p:txBody>
      </p:sp>
      <p:sp>
        <p:nvSpPr>
          <p:cNvPr id="14" name="TextBox 13"/>
          <p:cNvSpPr txBox="1"/>
          <p:nvPr/>
        </p:nvSpPr>
        <p:spPr>
          <a:xfrm>
            <a:off x="634999" y="6205699"/>
            <a:ext cx="5070619" cy="400110"/>
          </a:xfrm>
          <a:prstGeom prst="rect">
            <a:avLst/>
          </a:prstGeom>
          <a:noFill/>
        </p:spPr>
        <p:txBody>
          <a:bodyPr wrap="none" rtlCol="0">
            <a:spAutoFit/>
          </a:bodyPr>
          <a:lstStyle/>
          <a:p>
            <a:pPr marL="342900" indent="-342900">
              <a:buFont typeface="Wingdings" charset="2"/>
              <a:buChar char="v"/>
            </a:pPr>
            <a:r>
              <a:rPr lang="en-US" sz="2000" b="1" dirty="0">
                <a:solidFill>
                  <a:schemeClr val="accent1">
                    <a:lumMod val="75000"/>
                  </a:schemeClr>
                </a:solidFill>
              </a:rPr>
              <a:t>Working collaboratively toward excellence </a:t>
            </a:r>
          </a:p>
        </p:txBody>
      </p:sp>
    </p:spTree>
    <p:extLst>
      <p:ext uri="{BB962C8B-B14F-4D97-AF65-F5344CB8AC3E}">
        <p14:creationId xmlns:p14="http://schemas.microsoft.com/office/powerpoint/2010/main" val="204210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dissolv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dissolve">
                                      <p:cBhvr>
                                        <p:cTn id="30" dur="500"/>
                                        <p:tgtEl>
                                          <p:spTgt spid="12">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dissolve">
                                      <p:cBhvr>
                                        <p:cTn id="33" dur="500"/>
                                        <p:tgtEl>
                                          <p:spTgt spid="12">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dissolve">
                                      <p:cBhvr>
                                        <p:cTn id="36" dur="500"/>
                                        <p:tgtEl>
                                          <p:spTgt spid="12">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dissolve">
                                      <p:cBhvr>
                                        <p:cTn id="39" dur="500"/>
                                        <p:tgtEl>
                                          <p:spTgt spid="12">
                                            <p:txEl>
                                              <p:pRg st="4" end="4"/>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dissolve">
                                      <p:cBhvr>
                                        <p:cTn id="42" dur="500"/>
                                        <p:tgtEl>
                                          <p:spTgt spid="12">
                                            <p:txEl>
                                              <p:pRg st="5" end="5"/>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dissolve">
                                      <p:cBhvr>
                                        <p:cTn id="45" dur="500"/>
                                        <p:tgtEl>
                                          <p:spTgt spid="12">
                                            <p:txEl>
                                              <p:pRg st="6" end="6"/>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12">
                                            <p:txEl>
                                              <p:pRg st="7" end="7"/>
                                            </p:txEl>
                                          </p:spTgt>
                                        </p:tgtEl>
                                        <p:attrNameLst>
                                          <p:attrName>style.visibility</p:attrName>
                                        </p:attrNameLst>
                                      </p:cBhvr>
                                      <p:to>
                                        <p:strVal val="visible"/>
                                      </p:to>
                                    </p:set>
                                    <p:animEffect transition="in" filter="dissolve">
                                      <p:cBhvr>
                                        <p:cTn id="48" dur="500"/>
                                        <p:tgtEl>
                                          <p:spTgt spid="1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dissolve">
                                      <p:cBhvr>
                                        <p:cTn id="53" dur="5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dissolve">
                                      <p:cBhvr>
                                        <p:cTn id="5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rning-commons-graphi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658" y="0"/>
            <a:ext cx="6845024" cy="6858000"/>
          </a:xfrm>
          <a:prstGeom prst="rect">
            <a:avLst/>
          </a:prstGeom>
        </p:spPr>
      </p:pic>
      <p:pic>
        <p:nvPicPr>
          <p:cNvPr id="3" name="Picture 2"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53091">
            <a:off x="7001554" y="304275"/>
            <a:ext cx="1440655" cy="1869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231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4L_KnowledgeCre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0278" y="0"/>
            <a:ext cx="6741337" cy="6239189"/>
          </a:xfrm>
          <a:prstGeom prst="rect">
            <a:avLst/>
          </a:prstGeom>
        </p:spPr>
      </p:pic>
      <p:sp>
        <p:nvSpPr>
          <p:cNvPr id="6" name="Oval 5"/>
          <p:cNvSpPr/>
          <p:nvPr/>
        </p:nvSpPr>
        <p:spPr>
          <a:xfrm>
            <a:off x="520859" y="522941"/>
            <a:ext cx="3287059" cy="2409390"/>
          </a:xfrm>
          <a:prstGeom prst="ellipse">
            <a:avLst/>
          </a:prstGeom>
          <a:solidFill>
            <a:srgbClr val="376092"/>
          </a:solidFill>
          <a:ln>
            <a:solidFill>
              <a:srgbClr val="376092"/>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Learning</a:t>
            </a:r>
          </a:p>
          <a:p>
            <a:pPr algn="ctr"/>
            <a:r>
              <a:rPr lang="en-US" sz="4000" b="1" dirty="0" smtClean="0"/>
              <a:t>To</a:t>
            </a:r>
          </a:p>
          <a:p>
            <a:pPr algn="ctr"/>
            <a:r>
              <a:rPr lang="en-US" sz="4000" b="1" dirty="0" smtClean="0"/>
              <a:t>Learn</a:t>
            </a:r>
            <a:endParaRPr lang="en-US" sz="4000" b="1" dirty="0"/>
          </a:p>
        </p:txBody>
      </p:sp>
      <p:sp>
        <p:nvSpPr>
          <p:cNvPr id="4" name="Rectangle 3"/>
          <p:cNvSpPr/>
          <p:nvPr/>
        </p:nvSpPr>
        <p:spPr>
          <a:xfrm>
            <a:off x="0" y="6104720"/>
            <a:ext cx="9144000" cy="75328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64353" y="6239189"/>
            <a:ext cx="8979647" cy="461665"/>
          </a:xfrm>
          <a:prstGeom prst="rect">
            <a:avLst/>
          </a:prstGeom>
          <a:noFill/>
        </p:spPr>
        <p:txBody>
          <a:bodyPr wrap="square" rtlCol="0">
            <a:spAutoFit/>
          </a:bodyPr>
          <a:lstStyle/>
          <a:p>
            <a:r>
              <a:rPr lang="en-US" sz="2400" b="1" dirty="0">
                <a:solidFill>
                  <a:schemeClr val="bg1"/>
                </a:solidFill>
              </a:rPr>
              <a:t>Seeing everyone as a learner is at the crux of the Learning Commons. </a:t>
            </a:r>
          </a:p>
        </p:txBody>
      </p:sp>
    </p:spTree>
    <p:extLst>
      <p:ext uri="{BB962C8B-B14F-4D97-AF65-F5344CB8AC3E}">
        <p14:creationId xmlns:p14="http://schemas.microsoft.com/office/powerpoint/2010/main" val="153081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1699" y="1178677"/>
            <a:ext cx="6544235" cy="4527176"/>
            <a:chOff x="1261699" y="1178677"/>
            <a:chExt cx="6544235" cy="4527176"/>
          </a:xfrm>
        </p:grpSpPr>
        <p:sp>
          <p:nvSpPr>
            <p:cNvPr id="4" name="Rectangle 3"/>
            <p:cNvSpPr/>
            <p:nvPr/>
          </p:nvSpPr>
          <p:spPr>
            <a:xfrm>
              <a:off x="1261699" y="1178677"/>
              <a:ext cx="6544235" cy="4527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 name="TextBox 2"/>
            <p:cNvSpPr txBox="1"/>
            <p:nvPr/>
          </p:nvSpPr>
          <p:spPr>
            <a:xfrm>
              <a:off x="1710099" y="1516874"/>
              <a:ext cx="6095834" cy="3875933"/>
            </a:xfrm>
            <a:prstGeom prst="rect">
              <a:avLst/>
            </a:prstGeom>
            <a:noFill/>
          </p:spPr>
          <p:txBody>
            <a:bodyPr wrap="square" rtlCol="0">
              <a:spAutoFit/>
            </a:bodyPr>
            <a:lstStyle/>
            <a:p>
              <a:pPr>
                <a:lnSpc>
                  <a:spcPct val="110000"/>
                </a:lnSpc>
              </a:pPr>
              <a:r>
                <a:rPr lang="en-US" sz="3200" b="1" dirty="0">
                  <a:solidFill>
                    <a:schemeClr val="bg1"/>
                  </a:solidFill>
                </a:rPr>
                <a:t>Within a Learning Commons, new relationships are formed between learners, new technologies are realized and utilized, and both students and educators prepare for the future as they learn new ways to learn</a:t>
              </a:r>
              <a:r>
                <a:rPr lang="en-US" sz="3200" b="1" dirty="0" smtClean="0">
                  <a:solidFill>
                    <a:schemeClr val="bg1"/>
                  </a:solidFill>
                </a:rPr>
                <a:t>.</a:t>
              </a:r>
              <a:endParaRPr lang="en-US" sz="3200" b="1" dirty="0">
                <a:solidFill>
                  <a:schemeClr val="bg1"/>
                </a:solidFill>
              </a:endParaRPr>
            </a:p>
          </p:txBody>
        </p:sp>
      </p:grpSp>
      <p:grpSp>
        <p:nvGrpSpPr>
          <p:cNvPr id="15" name="Group 14"/>
          <p:cNvGrpSpPr/>
          <p:nvPr/>
        </p:nvGrpSpPr>
        <p:grpSpPr>
          <a:xfrm>
            <a:off x="127000" y="173559"/>
            <a:ext cx="1961444" cy="1580444"/>
            <a:chOff x="127000" y="169335"/>
            <a:chExt cx="1961444" cy="1580444"/>
          </a:xfrm>
        </p:grpSpPr>
        <p:sp>
          <p:nvSpPr>
            <p:cNvPr id="11" name="Oval 10"/>
            <p:cNvSpPr/>
            <p:nvPr/>
          </p:nvSpPr>
          <p:spPr>
            <a:xfrm>
              <a:off x="127000" y="169335"/>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292786" y="759502"/>
              <a:ext cx="1629873" cy="400110"/>
            </a:xfrm>
            <a:prstGeom prst="rect">
              <a:avLst/>
            </a:prstGeom>
            <a:noFill/>
          </p:spPr>
          <p:txBody>
            <a:bodyPr wrap="none" rtlCol="0">
              <a:spAutoFit/>
            </a:bodyPr>
            <a:lstStyle/>
            <a:p>
              <a:r>
                <a:rPr lang="en-US" sz="2000" b="1" dirty="0" smtClean="0">
                  <a:solidFill>
                    <a:schemeClr val="bg1"/>
                  </a:solidFill>
                </a:rPr>
                <a:t>Collaboration</a:t>
              </a:r>
              <a:endParaRPr lang="en-US" sz="2000" b="1" dirty="0">
                <a:solidFill>
                  <a:schemeClr val="bg1"/>
                </a:solidFill>
              </a:endParaRPr>
            </a:p>
          </p:txBody>
        </p:sp>
      </p:grpSp>
      <p:grpSp>
        <p:nvGrpSpPr>
          <p:cNvPr id="18" name="Group 17"/>
          <p:cNvGrpSpPr/>
          <p:nvPr/>
        </p:nvGrpSpPr>
        <p:grpSpPr>
          <a:xfrm>
            <a:off x="6684102" y="5002800"/>
            <a:ext cx="1961444" cy="1580444"/>
            <a:chOff x="6684102" y="5002800"/>
            <a:chExt cx="1961444" cy="1580444"/>
          </a:xfrm>
        </p:grpSpPr>
        <p:sp>
          <p:nvSpPr>
            <p:cNvPr id="14" name="Oval 13"/>
            <p:cNvSpPr/>
            <p:nvPr/>
          </p:nvSpPr>
          <p:spPr>
            <a:xfrm>
              <a:off x="6684102" y="5002800"/>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TextBox 5"/>
            <p:cNvSpPr txBox="1"/>
            <p:nvPr/>
          </p:nvSpPr>
          <p:spPr>
            <a:xfrm>
              <a:off x="6938804" y="5592967"/>
              <a:ext cx="1452040" cy="400110"/>
            </a:xfrm>
            <a:prstGeom prst="rect">
              <a:avLst/>
            </a:prstGeom>
            <a:noFill/>
          </p:spPr>
          <p:txBody>
            <a:bodyPr wrap="none" rtlCol="0">
              <a:spAutoFit/>
            </a:bodyPr>
            <a:lstStyle/>
            <a:p>
              <a:r>
                <a:rPr lang="en-US" sz="2000" b="1" dirty="0" smtClean="0">
                  <a:solidFill>
                    <a:srgbClr val="FFFFFF"/>
                  </a:solidFill>
                </a:rPr>
                <a:t>Co-Learning</a:t>
              </a:r>
              <a:endParaRPr lang="en-US" sz="2000" b="1" dirty="0">
                <a:solidFill>
                  <a:srgbClr val="FFFFFF"/>
                </a:solidFill>
              </a:endParaRPr>
            </a:p>
          </p:txBody>
        </p:sp>
      </p:grpSp>
      <p:pic>
        <p:nvPicPr>
          <p:cNvPr id="8" name="Picture 7" descr="T4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0317" y="113549"/>
            <a:ext cx="1109127" cy="1439058"/>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6684102" y="173559"/>
            <a:ext cx="1961444" cy="1580444"/>
            <a:chOff x="6684102" y="173559"/>
            <a:chExt cx="1961444" cy="1580444"/>
          </a:xfrm>
        </p:grpSpPr>
        <p:sp>
          <p:nvSpPr>
            <p:cNvPr id="13" name="Oval 12"/>
            <p:cNvSpPr/>
            <p:nvPr/>
          </p:nvSpPr>
          <p:spPr>
            <a:xfrm>
              <a:off x="6684102" y="173559"/>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p:cNvSpPr txBox="1"/>
            <p:nvPr/>
          </p:nvSpPr>
          <p:spPr>
            <a:xfrm>
              <a:off x="6952705" y="763726"/>
              <a:ext cx="1424238" cy="400110"/>
            </a:xfrm>
            <a:prstGeom prst="rect">
              <a:avLst/>
            </a:prstGeom>
            <a:noFill/>
          </p:spPr>
          <p:txBody>
            <a:bodyPr wrap="none" rtlCol="0">
              <a:spAutoFit/>
            </a:bodyPr>
            <a:lstStyle/>
            <a:p>
              <a:r>
                <a:rPr lang="en-US" sz="2000" b="1" dirty="0" smtClean="0">
                  <a:solidFill>
                    <a:srgbClr val="FFFFFF"/>
                  </a:solidFill>
                </a:rPr>
                <a:t>Community</a:t>
              </a:r>
              <a:endParaRPr lang="en-US" sz="2000" b="1" dirty="0">
                <a:solidFill>
                  <a:srgbClr val="FFFFFF"/>
                </a:solidFill>
              </a:endParaRPr>
            </a:p>
          </p:txBody>
        </p:sp>
      </p:grpSp>
      <p:grpSp>
        <p:nvGrpSpPr>
          <p:cNvPr id="17" name="Group 16"/>
          <p:cNvGrpSpPr/>
          <p:nvPr/>
        </p:nvGrpSpPr>
        <p:grpSpPr>
          <a:xfrm>
            <a:off x="127000" y="5002800"/>
            <a:ext cx="1961444" cy="1580444"/>
            <a:chOff x="127000" y="5122335"/>
            <a:chExt cx="1961444" cy="1580444"/>
          </a:xfrm>
        </p:grpSpPr>
        <p:sp>
          <p:nvSpPr>
            <p:cNvPr id="12" name="Oval 11"/>
            <p:cNvSpPr/>
            <p:nvPr/>
          </p:nvSpPr>
          <p:spPr>
            <a:xfrm>
              <a:off x="127000" y="5122335"/>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Box 9"/>
            <p:cNvSpPr txBox="1"/>
            <p:nvPr/>
          </p:nvSpPr>
          <p:spPr>
            <a:xfrm>
              <a:off x="501614" y="5712502"/>
              <a:ext cx="1212216" cy="400110"/>
            </a:xfrm>
            <a:prstGeom prst="rect">
              <a:avLst/>
            </a:prstGeom>
            <a:noFill/>
          </p:spPr>
          <p:txBody>
            <a:bodyPr wrap="none" rtlCol="0">
              <a:spAutoFit/>
            </a:bodyPr>
            <a:lstStyle/>
            <a:p>
              <a:r>
                <a:rPr lang="en-US" sz="2000" b="1" dirty="0" smtClean="0">
                  <a:solidFill>
                    <a:srgbClr val="FFFFFF"/>
                  </a:solidFill>
                </a:rPr>
                <a:t>Creativity</a:t>
              </a:r>
              <a:endParaRPr lang="en-US" sz="2000" b="1" dirty="0">
                <a:solidFill>
                  <a:srgbClr val="FFFFFF"/>
                </a:solidFill>
              </a:endParaRPr>
            </a:p>
          </p:txBody>
        </p:sp>
      </p:grpSp>
    </p:spTree>
    <p:extLst>
      <p:ext uri="{BB962C8B-B14F-4D97-AF65-F5344CB8AC3E}">
        <p14:creationId xmlns:p14="http://schemas.microsoft.com/office/powerpoint/2010/main" val="151086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4109" y="5193147"/>
            <a:ext cx="5225646" cy="1441420"/>
          </a:xfrm>
          <a:prstGeom prst="rect">
            <a:avLst/>
          </a:prstGeom>
          <a:noFill/>
        </p:spPr>
        <p:txBody>
          <a:bodyPr wrap="square" rtlCol="0">
            <a:spAutoFit/>
          </a:bodyPr>
          <a:lstStyle/>
          <a:p>
            <a:pPr>
              <a:lnSpc>
                <a:spcPct val="110000"/>
              </a:lnSpc>
            </a:pPr>
            <a:r>
              <a:rPr lang="en-US" sz="2000" b="1" dirty="0" smtClean="0">
                <a:solidFill>
                  <a:srgbClr val="3399CC"/>
                </a:solidFill>
                <a:hlinkClick r:id="rId2"/>
              </a:rPr>
              <a:t>www.bythebrooks.ca</a:t>
            </a:r>
            <a:r>
              <a:rPr lang="en-US" sz="2000" b="1" dirty="0" smtClean="0">
                <a:solidFill>
                  <a:srgbClr val="3399CC"/>
                </a:solidFill>
              </a:rPr>
              <a:t> </a:t>
            </a:r>
          </a:p>
          <a:p>
            <a:pPr>
              <a:lnSpc>
                <a:spcPct val="110000"/>
              </a:lnSpc>
            </a:pPr>
            <a:r>
              <a:rPr lang="en-US" sz="2000" b="1" dirty="0" smtClean="0">
                <a:solidFill>
                  <a:schemeClr val="accent4">
                    <a:lumMod val="75000"/>
                  </a:schemeClr>
                </a:solidFill>
                <a:latin typeface="Wingdings"/>
                <a:ea typeface="Wingdings"/>
                <a:cs typeface="Wingdings"/>
                <a:sym typeface="Wingdings"/>
              </a:rPr>
              <a:t>	</a:t>
            </a:r>
            <a:r>
              <a:rPr lang="en-US" sz="2000" b="1" dirty="0" smtClean="0">
                <a:solidFill>
                  <a:srgbClr val="3399CC"/>
                </a:solidFill>
                <a:latin typeface="+mj-lt"/>
                <a:ea typeface="Wingdings"/>
                <a:cs typeface="Wingdings"/>
                <a:sym typeface="Wingdings"/>
              </a:rPr>
              <a:t> Presentations Archives </a:t>
            </a:r>
          </a:p>
          <a:p>
            <a:pPr lvl="2">
              <a:lnSpc>
                <a:spcPct val="110000"/>
              </a:lnSpc>
            </a:pPr>
            <a:r>
              <a:rPr lang="en-US" sz="2000" b="1" dirty="0" smtClean="0">
                <a:solidFill>
                  <a:srgbClr val="604A7B"/>
                </a:solidFill>
                <a:latin typeface="Wingdings"/>
                <a:ea typeface="Wingdings"/>
                <a:cs typeface="Wingdings"/>
                <a:sym typeface="Wingdings"/>
              </a:rPr>
              <a:t>	</a:t>
            </a:r>
            <a:r>
              <a:rPr lang="en-US" sz="2000" b="1" dirty="0" smtClean="0">
                <a:solidFill>
                  <a:srgbClr val="3399CC"/>
                </a:solidFill>
                <a:latin typeface="+mj-lt"/>
                <a:ea typeface="Wingdings"/>
                <a:cs typeface="Wingdings"/>
                <a:sym typeface="Wingdings"/>
              </a:rPr>
              <a:t>  RETSD September 2015 </a:t>
            </a:r>
          </a:p>
          <a:p>
            <a:pPr lvl="6">
              <a:lnSpc>
                <a:spcPct val="110000"/>
              </a:lnSpc>
            </a:pPr>
            <a:r>
              <a:rPr lang="en-US" sz="2000" b="1" dirty="0" smtClean="0">
                <a:solidFill>
                  <a:srgbClr val="604A7B"/>
                </a:solidFill>
                <a:latin typeface="Wingdings"/>
                <a:ea typeface="Wingdings"/>
                <a:cs typeface="Wingdings"/>
                <a:sym typeface="Wingdings"/>
              </a:rPr>
              <a:t>		</a:t>
            </a:r>
            <a:r>
              <a:rPr lang="en-US" sz="2000" b="1" dirty="0" smtClean="0">
                <a:solidFill>
                  <a:srgbClr val="604A7B"/>
                </a:solidFill>
                <a:latin typeface="+mj-lt"/>
                <a:ea typeface="Wingdings"/>
                <a:cs typeface="Wingdings"/>
                <a:sym typeface="Wingdings"/>
              </a:rPr>
              <a:t> </a:t>
            </a:r>
            <a:r>
              <a:rPr lang="en-US" sz="2000" b="1" dirty="0" smtClean="0">
                <a:solidFill>
                  <a:srgbClr val="3399CC"/>
                </a:solidFill>
                <a:latin typeface="+mj-lt"/>
                <a:ea typeface="Wingdings"/>
                <a:cs typeface="Wingdings"/>
                <a:sym typeface="Wingdings"/>
              </a:rPr>
              <a:t>Principals</a:t>
            </a:r>
            <a:endParaRPr lang="en-US" sz="2000" b="1" dirty="0">
              <a:solidFill>
                <a:srgbClr val="3399CC"/>
              </a:solidFill>
            </a:endParaRPr>
          </a:p>
        </p:txBody>
      </p:sp>
      <p:sp>
        <p:nvSpPr>
          <p:cNvPr id="4" name="TextBox 3"/>
          <p:cNvSpPr txBox="1"/>
          <p:nvPr/>
        </p:nvSpPr>
        <p:spPr>
          <a:xfrm>
            <a:off x="2207013" y="389214"/>
            <a:ext cx="4762742" cy="707886"/>
          </a:xfrm>
          <a:prstGeom prst="rect">
            <a:avLst/>
          </a:prstGeom>
          <a:noFill/>
        </p:spPr>
        <p:txBody>
          <a:bodyPr wrap="none" rtlCol="0">
            <a:spAutoFit/>
          </a:bodyPr>
          <a:lstStyle/>
          <a:p>
            <a:r>
              <a:rPr lang="en-US" sz="4000" b="1" dirty="0" err="1">
                <a:solidFill>
                  <a:srgbClr val="3399CC"/>
                </a:solidFill>
              </a:rPr>
              <a:t>www.bythebrooks.ca</a:t>
            </a:r>
            <a:endParaRPr lang="en-US" sz="4000" dirty="0"/>
          </a:p>
        </p:txBody>
      </p:sp>
      <p:pic>
        <p:nvPicPr>
          <p:cNvPr id="7" name="Picture 6" descr="WebsiteAccessPrincipal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17030"/>
            <a:ext cx="9093829" cy="3455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109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oBigToKn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2445" y="2943133"/>
            <a:ext cx="2312494" cy="3510844"/>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rot="21034327">
            <a:off x="286596" y="1775295"/>
            <a:ext cx="8509000" cy="1185502"/>
            <a:chOff x="216040" y="1650326"/>
            <a:chExt cx="8509000" cy="1185502"/>
          </a:xfrm>
        </p:grpSpPr>
        <p:sp>
          <p:nvSpPr>
            <p:cNvPr id="8" name="Rectangle 7"/>
            <p:cNvSpPr/>
            <p:nvPr/>
          </p:nvSpPr>
          <p:spPr>
            <a:xfrm>
              <a:off x="216040" y="1650326"/>
              <a:ext cx="8509000" cy="1185502"/>
            </a:xfrm>
            <a:prstGeom prst="rect">
              <a:avLst/>
            </a:prstGeom>
            <a:solidFill>
              <a:schemeClr val="bg1">
                <a:lumMod val="85000"/>
              </a:schemeClr>
            </a:solidFill>
            <a:ln>
              <a:solidFill>
                <a:schemeClr val="tx1"/>
              </a:solidFill>
            </a:ln>
            <a:effectLst>
              <a:outerShdw blurRad="50800" dist="38100" dir="10800000" algn="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352778" y="1734992"/>
              <a:ext cx="8245262" cy="1015663"/>
            </a:xfrm>
            <a:prstGeom prst="rect">
              <a:avLst/>
            </a:prstGeom>
            <a:noFill/>
          </p:spPr>
          <p:txBody>
            <a:bodyPr wrap="none" rtlCol="0">
              <a:spAutoFit/>
            </a:bodyPr>
            <a:lstStyle/>
            <a:p>
              <a:r>
                <a:rPr lang="en-US" sz="6000" b="1" dirty="0" smtClean="0">
                  <a:latin typeface="American Typewriter"/>
                  <a:cs typeface="American Typewriter"/>
                </a:rPr>
                <a:t>Knowledge in Crisis!</a:t>
              </a:r>
              <a:endParaRPr lang="en-US" sz="6000" b="1" dirty="0">
                <a:latin typeface="American Typewriter"/>
                <a:cs typeface="American Typewriter"/>
              </a:endParaRPr>
            </a:p>
          </p:txBody>
        </p:sp>
      </p:grpSp>
      <p:pic>
        <p:nvPicPr>
          <p:cNvPr id="6" name="Picture 5" descr="New-York-Times-Logo.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0860" y="239890"/>
            <a:ext cx="4179636" cy="846498"/>
          </a:xfrm>
          <a:prstGeom prst="rect">
            <a:avLst/>
          </a:prstGeom>
        </p:spPr>
      </p:pic>
      <p:sp>
        <p:nvSpPr>
          <p:cNvPr id="7" name="TextBox 6"/>
          <p:cNvSpPr txBox="1"/>
          <p:nvPr/>
        </p:nvSpPr>
        <p:spPr>
          <a:xfrm>
            <a:off x="3494967" y="931113"/>
            <a:ext cx="1457930" cy="307777"/>
          </a:xfrm>
          <a:prstGeom prst="rect">
            <a:avLst/>
          </a:prstGeom>
          <a:noFill/>
        </p:spPr>
        <p:txBody>
          <a:bodyPr wrap="none" rtlCol="0">
            <a:spAutoFit/>
          </a:bodyPr>
          <a:lstStyle/>
          <a:p>
            <a:r>
              <a:rPr lang="en-US" sz="1400" b="1" dirty="0" smtClean="0">
                <a:latin typeface="American Typewriter"/>
                <a:cs typeface="American Typewriter"/>
              </a:rPr>
              <a:t>June 21, 2010</a:t>
            </a:r>
            <a:endParaRPr lang="en-US" sz="1400" b="1" dirty="0">
              <a:latin typeface="American Typewriter"/>
              <a:cs typeface="American Typewriter"/>
            </a:endParaRPr>
          </a:p>
        </p:txBody>
      </p:sp>
      <p:sp>
        <p:nvSpPr>
          <p:cNvPr id="10" name="TextBox 9"/>
          <p:cNvSpPr txBox="1"/>
          <p:nvPr/>
        </p:nvSpPr>
        <p:spPr>
          <a:xfrm>
            <a:off x="2540104" y="5807646"/>
            <a:ext cx="3612341" cy="646331"/>
          </a:xfrm>
          <a:prstGeom prst="rect">
            <a:avLst/>
          </a:prstGeom>
          <a:noFill/>
        </p:spPr>
        <p:txBody>
          <a:bodyPr wrap="square" rtlCol="0">
            <a:spAutoFit/>
          </a:bodyPr>
          <a:lstStyle/>
          <a:p>
            <a:r>
              <a:rPr lang="en-US" dirty="0" smtClean="0"/>
              <a:t>Cited by David Weinberger in the prologue to </a:t>
            </a:r>
            <a:r>
              <a:rPr lang="en-US" i="1" dirty="0" smtClean="0"/>
              <a:t>Too Big To Know </a:t>
            </a:r>
            <a:r>
              <a:rPr lang="en-US" dirty="0" smtClean="0"/>
              <a:t>(2011)</a:t>
            </a:r>
            <a:endParaRPr lang="en-US" dirty="0"/>
          </a:p>
        </p:txBody>
      </p:sp>
    </p:spTree>
    <p:extLst>
      <p:ext uri="{BB962C8B-B14F-4D97-AF65-F5344CB8AC3E}">
        <p14:creationId xmlns:p14="http://schemas.microsoft.com/office/powerpoint/2010/main" val="394976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oit.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109" y="871718"/>
            <a:ext cx="8593667" cy="2870517"/>
          </a:xfrm>
          <a:prstGeom prst="rect">
            <a:avLst/>
          </a:prstGeom>
        </p:spPr>
      </p:pic>
      <p:sp>
        <p:nvSpPr>
          <p:cNvPr id="2" name="TextBox 1"/>
          <p:cNvSpPr txBox="1"/>
          <p:nvPr/>
        </p:nvSpPr>
        <p:spPr>
          <a:xfrm>
            <a:off x="332345" y="32228"/>
            <a:ext cx="3084097" cy="625812"/>
          </a:xfrm>
          <a:prstGeom prst="rect">
            <a:avLst/>
          </a:prstGeom>
          <a:noFill/>
        </p:spPr>
        <p:txBody>
          <a:bodyPr wrap="none" rtlCol="0">
            <a:spAutoFit/>
          </a:bodyPr>
          <a:lstStyle/>
          <a:p>
            <a:pPr algn="ctr">
              <a:lnSpc>
                <a:spcPct val="110000"/>
              </a:lnSpc>
            </a:pPr>
            <a:r>
              <a:rPr lang="en-US" sz="3200" b="1" dirty="0" smtClean="0">
                <a:solidFill>
                  <a:srgbClr val="CC0000"/>
                </a:solidFill>
              </a:rPr>
              <a:t>The New Learner</a:t>
            </a:r>
          </a:p>
        </p:txBody>
      </p:sp>
      <p:pic>
        <p:nvPicPr>
          <p:cNvPr id="4" name="Picture 3" descr="MillenialsVideo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8837" y="3485443"/>
            <a:ext cx="4553064" cy="2617615"/>
          </a:xfrm>
          <a:prstGeom prst="rect">
            <a:avLst/>
          </a:prstGeom>
        </p:spPr>
      </p:pic>
      <p:sp>
        <p:nvSpPr>
          <p:cNvPr id="5" name="TextBox 4"/>
          <p:cNvSpPr txBox="1"/>
          <p:nvPr/>
        </p:nvSpPr>
        <p:spPr>
          <a:xfrm>
            <a:off x="239888" y="6376999"/>
            <a:ext cx="8847667" cy="369332"/>
          </a:xfrm>
          <a:prstGeom prst="rect">
            <a:avLst/>
          </a:prstGeom>
          <a:noFill/>
        </p:spPr>
        <p:txBody>
          <a:bodyPr wrap="square" rtlCol="0">
            <a:spAutoFit/>
          </a:bodyPr>
          <a:lstStyle/>
          <a:p>
            <a:r>
              <a:rPr lang="en-US" b="1" dirty="0" smtClean="0">
                <a:solidFill>
                  <a:srgbClr val="3399CC"/>
                </a:solidFill>
                <a:hlinkClick r:id="rId4"/>
              </a:rPr>
              <a:t>www.bythebrooks.ca</a:t>
            </a:r>
            <a:r>
              <a:rPr lang="en-US" b="1" dirty="0" smtClean="0">
                <a:solidFill>
                  <a:srgbClr val="3399CC"/>
                </a:solidFill>
              </a:rPr>
              <a:t> </a:t>
            </a:r>
            <a:r>
              <a:rPr lang="en-US" b="1" dirty="0" smtClean="0">
                <a:solidFill>
                  <a:schemeClr val="accent4">
                    <a:lumMod val="75000"/>
                  </a:schemeClr>
                </a:solidFill>
                <a:latin typeface="Wingdings"/>
                <a:ea typeface="Wingdings"/>
                <a:cs typeface="Wingdings"/>
                <a:sym typeface="Wingdings"/>
              </a:rPr>
              <a:t></a:t>
            </a:r>
            <a:r>
              <a:rPr lang="en-US" b="1" dirty="0" smtClean="0">
                <a:solidFill>
                  <a:srgbClr val="3399CC"/>
                </a:solidFill>
                <a:latin typeface="+mj-lt"/>
                <a:ea typeface="Wingdings"/>
                <a:cs typeface="Wingdings"/>
                <a:sym typeface="Wingdings"/>
              </a:rPr>
              <a:t> Presentations Archives </a:t>
            </a:r>
            <a:r>
              <a:rPr lang="en-US" b="1" dirty="0">
                <a:solidFill>
                  <a:srgbClr val="604A7B"/>
                </a:solidFill>
                <a:latin typeface="Wingdings"/>
                <a:ea typeface="Wingdings"/>
                <a:cs typeface="Wingdings"/>
                <a:sym typeface="Wingdings"/>
              </a:rPr>
              <a:t></a:t>
            </a:r>
            <a:r>
              <a:rPr lang="en-US" b="1" dirty="0" smtClean="0">
                <a:solidFill>
                  <a:srgbClr val="3399CC"/>
                </a:solidFill>
                <a:latin typeface="+mj-lt"/>
                <a:ea typeface="Wingdings"/>
                <a:cs typeface="Wingdings"/>
                <a:sym typeface="Wingdings"/>
              </a:rPr>
              <a:t>  RETSD September 2015 </a:t>
            </a:r>
            <a:r>
              <a:rPr lang="en-US" b="1" dirty="0" smtClean="0">
                <a:solidFill>
                  <a:srgbClr val="604A7B"/>
                </a:solidFill>
                <a:latin typeface="Wingdings"/>
                <a:ea typeface="Wingdings"/>
                <a:cs typeface="Wingdings"/>
                <a:sym typeface="Wingdings"/>
              </a:rPr>
              <a:t></a:t>
            </a:r>
            <a:r>
              <a:rPr lang="en-US" b="1" dirty="0" smtClean="0">
                <a:solidFill>
                  <a:srgbClr val="604A7B"/>
                </a:solidFill>
                <a:latin typeface="+mj-lt"/>
                <a:ea typeface="Wingdings"/>
                <a:cs typeface="Wingdings"/>
                <a:sym typeface="Wingdings"/>
              </a:rPr>
              <a:t> </a:t>
            </a:r>
            <a:r>
              <a:rPr lang="en-US" b="1" dirty="0" smtClean="0">
                <a:solidFill>
                  <a:srgbClr val="3399CC"/>
                </a:solidFill>
                <a:latin typeface="+mj-lt"/>
                <a:ea typeface="Wingdings"/>
                <a:cs typeface="Wingdings"/>
                <a:sym typeface="Wingdings"/>
              </a:rPr>
              <a:t>Principals</a:t>
            </a:r>
            <a:endParaRPr lang="en-US" b="1" dirty="0">
              <a:solidFill>
                <a:srgbClr val="3399CC"/>
              </a:solidFill>
            </a:endParaRPr>
          </a:p>
        </p:txBody>
      </p:sp>
      <p:cxnSp>
        <p:nvCxnSpPr>
          <p:cNvPr id="7" name="Straight Connector 6"/>
          <p:cNvCxnSpPr/>
          <p:nvPr/>
        </p:nvCxnSpPr>
        <p:spPr>
          <a:xfrm>
            <a:off x="0" y="6251219"/>
            <a:ext cx="9144000" cy="0"/>
          </a:xfrm>
          <a:prstGeom prst="line">
            <a:avLst/>
          </a:prstGeom>
          <a:ln w="57150" cmpd="sng">
            <a:solidFill>
              <a:srgbClr val="3399CC"/>
            </a:solidFill>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6477000" y="2144887"/>
            <a:ext cx="2088444" cy="2215445"/>
            <a:chOff x="6321779" y="2144887"/>
            <a:chExt cx="2088444" cy="2215445"/>
          </a:xfrm>
        </p:grpSpPr>
        <p:sp>
          <p:nvSpPr>
            <p:cNvPr id="12" name="Rectangle 11"/>
            <p:cNvSpPr/>
            <p:nvPr/>
          </p:nvSpPr>
          <p:spPr>
            <a:xfrm>
              <a:off x="6321779" y="2144887"/>
              <a:ext cx="2088444" cy="2215445"/>
            </a:xfrm>
            <a:prstGeom prst="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335890" y="2280014"/>
              <a:ext cx="2058951" cy="1911292"/>
            </a:xfrm>
            <a:prstGeom prst="rect">
              <a:avLst/>
            </a:prstGeom>
            <a:noFill/>
          </p:spPr>
          <p:txBody>
            <a:bodyPr wrap="square" rtlCol="0">
              <a:spAutoFit/>
            </a:bodyPr>
            <a:lstStyle/>
            <a:p>
              <a:pPr algn="ctr">
                <a:lnSpc>
                  <a:spcPct val="110000"/>
                </a:lnSpc>
              </a:pPr>
              <a:r>
                <a:rPr lang="en-US" sz="3600" b="1" dirty="0" smtClean="0">
                  <a:solidFill>
                    <a:schemeClr val="bg1"/>
                  </a:solidFill>
                </a:rPr>
                <a:t>What do </a:t>
              </a:r>
            </a:p>
            <a:p>
              <a:pPr algn="ctr">
                <a:lnSpc>
                  <a:spcPct val="110000"/>
                </a:lnSpc>
              </a:pPr>
              <a:r>
                <a:rPr lang="en-US" sz="3600" b="1" i="1" dirty="0">
                  <a:solidFill>
                    <a:schemeClr val="bg1"/>
                  </a:solidFill>
                </a:rPr>
                <a:t>y</a:t>
              </a:r>
              <a:r>
                <a:rPr lang="en-US" sz="3600" b="1" i="1" dirty="0" smtClean="0">
                  <a:solidFill>
                    <a:schemeClr val="bg1"/>
                  </a:solidFill>
                </a:rPr>
                <a:t>ou</a:t>
              </a:r>
            </a:p>
            <a:p>
              <a:pPr algn="ctr">
                <a:lnSpc>
                  <a:spcPct val="110000"/>
                </a:lnSpc>
              </a:pPr>
              <a:r>
                <a:rPr lang="en-US" sz="3600" b="1" dirty="0" smtClean="0">
                  <a:solidFill>
                    <a:schemeClr val="bg1"/>
                  </a:solidFill>
                </a:rPr>
                <a:t> think?</a:t>
              </a:r>
              <a:endParaRPr lang="en-US" sz="3600" b="1" dirty="0">
                <a:solidFill>
                  <a:schemeClr val="bg1"/>
                </a:solidFill>
              </a:endParaRPr>
            </a:p>
          </p:txBody>
        </p:sp>
      </p:grpSp>
    </p:spTree>
    <p:extLst>
      <p:ext uri="{BB962C8B-B14F-4D97-AF65-F5344CB8AC3E}">
        <p14:creationId xmlns:p14="http://schemas.microsoft.com/office/powerpoint/2010/main" val="296955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19806" y="1482962"/>
            <a:ext cx="3493264" cy="461665"/>
          </a:xfrm>
          <a:prstGeom prst="rect">
            <a:avLst/>
          </a:prstGeom>
          <a:noFill/>
        </p:spPr>
        <p:txBody>
          <a:bodyPr wrap="none" rtlCol="0">
            <a:spAutoFit/>
          </a:bodyPr>
          <a:lstStyle/>
          <a:p>
            <a:r>
              <a:rPr lang="en-US" sz="2400" b="1" dirty="0" smtClean="0">
                <a:solidFill>
                  <a:schemeClr val="tx2"/>
                </a:solidFill>
              </a:rPr>
              <a:t>Employability Skills 2000+</a:t>
            </a:r>
            <a:endParaRPr lang="en-US" sz="2400" b="1" dirty="0">
              <a:solidFill>
                <a:schemeClr val="tx2"/>
              </a:solidFill>
            </a:endParaRPr>
          </a:p>
        </p:txBody>
      </p:sp>
      <p:pic>
        <p:nvPicPr>
          <p:cNvPr id="2" name="Picture 1" descr="CBCanad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5645" y="472016"/>
            <a:ext cx="4095353" cy="721078"/>
          </a:xfrm>
          <a:prstGeom prst="rect">
            <a:avLst/>
          </a:prstGeom>
        </p:spPr>
      </p:pic>
      <p:grpSp>
        <p:nvGrpSpPr>
          <p:cNvPr id="14" name="Group 13"/>
          <p:cNvGrpSpPr/>
          <p:nvPr/>
        </p:nvGrpSpPr>
        <p:grpSpPr>
          <a:xfrm>
            <a:off x="225777" y="2322219"/>
            <a:ext cx="2737556" cy="3237552"/>
            <a:chOff x="225777" y="2322219"/>
            <a:chExt cx="2737556" cy="3237552"/>
          </a:xfrm>
        </p:grpSpPr>
        <p:sp>
          <p:nvSpPr>
            <p:cNvPr id="3" name="TextBox 2"/>
            <p:cNvSpPr txBox="1"/>
            <p:nvPr/>
          </p:nvSpPr>
          <p:spPr>
            <a:xfrm>
              <a:off x="352776" y="2322219"/>
              <a:ext cx="2595582" cy="2585323"/>
            </a:xfrm>
            <a:prstGeom prst="rect">
              <a:avLst/>
            </a:prstGeom>
            <a:noFill/>
            <a:ln>
              <a:noFill/>
            </a:ln>
          </p:spPr>
          <p:txBody>
            <a:bodyPr wrap="none" rtlCol="0">
              <a:spAutoFit/>
            </a:bodyPr>
            <a:lstStyle/>
            <a:p>
              <a:r>
                <a:rPr lang="en-US" sz="2000" dirty="0" smtClean="0">
                  <a:solidFill>
                    <a:schemeClr val="accent3">
                      <a:lumMod val="75000"/>
                    </a:schemeClr>
                  </a:solidFill>
                </a:rPr>
                <a:t>Fundamental Skills</a:t>
              </a:r>
            </a:p>
            <a:p>
              <a:endParaRPr lang="en-US" sz="1400" dirty="0"/>
            </a:p>
            <a:p>
              <a:r>
                <a:rPr lang="en-US" dirty="0" smtClean="0"/>
                <a:t>Communicate</a:t>
              </a:r>
            </a:p>
            <a:p>
              <a:endParaRPr lang="en-US" sz="1100" dirty="0" smtClean="0"/>
            </a:p>
            <a:p>
              <a:r>
                <a:rPr lang="en-US" dirty="0" smtClean="0"/>
                <a:t>Manage Information</a:t>
              </a:r>
            </a:p>
            <a:p>
              <a:endParaRPr lang="en-US" sz="1100" dirty="0" smtClean="0"/>
            </a:p>
            <a:p>
              <a:r>
                <a:rPr lang="en-US" dirty="0" smtClean="0"/>
                <a:t>Use Numbers</a:t>
              </a:r>
            </a:p>
            <a:p>
              <a:endParaRPr lang="en-US" sz="1100" dirty="0" smtClean="0"/>
            </a:p>
            <a:p>
              <a:r>
                <a:rPr lang="en-US" dirty="0" smtClean="0"/>
                <a:t>Think and Solve Problems</a:t>
              </a:r>
            </a:p>
            <a:p>
              <a:endParaRPr lang="en-US" dirty="0"/>
            </a:p>
          </p:txBody>
        </p:sp>
        <p:sp>
          <p:nvSpPr>
            <p:cNvPr id="6" name="Rectangle 5"/>
            <p:cNvSpPr/>
            <p:nvPr/>
          </p:nvSpPr>
          <p:spPr>
            <a:xfrm>
              <a:off x="225777" y="2322219"/>
              <a:ext cx="2737556" cy="3237552"/>
            </a:xfrm>
            <a:prstGeom prst="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153402" y="2322219"/>
            <a:ext cx="3259669" cy="3237552"/>
            <a:chOff x="3153402" y="2322219"/>
            <a:chExt cx="3259669" cy="3237552"/>
          </a:xfrm>
        </p:grpSpPr>
        <p:sp>
          <p:nvSpPr>
            <p:cNvPr id="4" name="TextBox 3"/>
            <p:cNvSpPr txBox="1"/>
            <p:nvPr/>
          </p:nvSpPr>
          <p:spPr>
            <a:xfrm>
              <a:off x="3238069" y="2322219"/>
              <a:ext cx="3175002" cy="3062377"/>
            </a:xfrm>
            <a:prstGeom prst="rect">
              <a:avLst/>
            </a:prstGeom>
            <a:noFill/>
          </p:spPr>
          <p:txBody>
            <a:bodyPr wrap="square" rtlCol="0">
              <a:spAutoFit/>
            </a:bodyPr>
            <a:lstStyle/>
            <a:p>
              <a:r>
                <a:rPr lang="en-US" sz="2000" dirty="0" smtClean="0">
                  <a:solidFill>
                    <a:schemeClr val="accent4">
                      <a:lumMod val="75000"/>
                    </a:schemeClr>
                  </a:solidFill>
                </a:rPr>
                <a:t>Personal Management Skills</a:t>
              </a:r>
            </a:p>
            <a:p>
              <a:endParaRPr lang="en-US" sz="1400" dirty="0"/>
            </a:p>
            <a:p>
              <a:r>
                <a:rPr lang="en-US" dirty="0" smtClean="0"/>
                <a:t>Demonstrate Positive Attitudes and Behaviours</a:t>
              </a:r>
            </a:p>
            <a:p>
              <a:r>
                <a:rPr lang="en-US" dirty="0" smtClean="0"/>
                <a:t> </a:t>
              </a:r>
            </a:p>
            <a:p>
              <a:r>
                <a:rPr lang="en-US" dirty="0" smtClean="0"/>
                <a:t>Be Responsible</a:t>
              </a:r>
            </a:p>
            <a:p>
              <a:endParaRPr lang="en-US" sz="1100" dirty="0"/>
            </a:p>
            <a:p>
              <a:r>
                <a:rPr lang="en-US" dirty="0" smtClean="0"/>
                <a:t>Be  Adaptable</a:t>
              </a:r>
            </a:p>
            <a:p>
              <a:endParaRPr lang="en-US" sz="1100" dirty="0"/>
            </a:p>
            <a:p>
              <a:r>
                <a:rPr lang="en-US" dirty="0" smtClean="0"/>
                <a:t>Learn Continuously</a:t>
              </a:r>
            </a:p>
            <a:p>
              <a:endParaRPr lang="en-US" sz="1100" dirty="0"/>
            </a:p>
            <a:p>
              <a:r>
                <a:rPr lang="en-US" dirty="0" smtClean="0"/>
                <a:t>Work Safely</a:t>
              </a:r>
              <a:endParaRPr lang="en-US" dirty="0"/>
            </a:p>
          </p:txBody>
        </p:sp>
        <p:sp>
          <p:nvSpPr>
            <p:cNvPr id="8" name="Rectangle 7"/>
            <p:cNvSpPr/>
            <p:nvPr/>
          </p:nvSpPr>
          <p:spPr>
            <a:xfrm>
              <a:off x="3153402" y="2322219"/>
              <a:ext cx="3259668" cy="3237552"/>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618110" y="2287889"/>
            <a:ext cx="2322041" cy="3271881"/>
            <a:chOff x="6618110" y="2287889"/>
            <a:chExt cx="2322041" cy="3271881"/>
          </a:xfrm>
        </p:grpSpPr>
        <p:sp>
          <p:nvSpPr>
            <p:cNvPr id="5" name="TextBox 4"/>
            <p:cNvSpPr txBox="1"/>
            <p:nvPr/>
          </p:nvSpPr>
          <p:spPr>
            <a:xfrm>
              <a:off x="6843888" y="2322219"/>
              <a:ext cx="2017889" cy="2246769"/>
            </a:xfrm>
            <a:prstGeom prst="rect">
              <a:avLst/>
            </a:prstGeom>
            <a:noFill/>
          </p:spPr>
          <p:txBody>
            <a:bodyPr wrap="square" rtlCol="0">
              <a:spAutoFit/>
            </a:bodyPr>
            <a:lstStyle/>
            <a:p>
              <a:r>
                <a:rPr lang="en-US" sz="2000" dirty="0" smtClean="0">
                  <a:solidFill>
                    <a:schemeClr val="accent5">
                      <a:lumMod val="75000"/>
                    </a:schemeClr>
                  </a:solidFill>
                </a:rPr>
                <a:t>Teamwork Skills</a:t>
              </a:r>
            </a:p>
            <a:p>
              <a:endParaRPr lang="en-US" sz="1400" dirty="0"/>
            </a:p>
            <a:p>
              <a:r>
                <a:rPr lang="en-US" dirty="0" smtClean="0"/>
                <a:t>Work With Others</a:t>
              </a:r>
            </a:p>
            <a:p>
              <a:endParaRPr lang="en-US" sz="1100" dirty="0"/>
            </a:p>
            <a:p>
              <a:r>
                <a:rPr lang="en-US" dirty="0" smtClean="0"/>
                <a:t>Participate in Projects and Tasks</a:t>
              </a:r>
            </a:p>
            <a:p>
              <a:endParaRPr lang="en-US" dirty="0"/>
            </a:p>
            <a:p>
              <a:endParaRPr lang="en-US" dirty="0"/>
            </a:p>
          </p:txBody>
        </p:sp>
        <p:sp>
          <p:nvSpPr>
            <p:cNvPr id="9" name="Rectangle 8"/>
            <p:cNvSpPr/>
            <p:nvPr/>
          </p:nvSpPr>
          <p:spPr>
            <a:xfrm>
              <a:off x="6618110" y="2287889"/>
              <a:ext cx="2322041" cy="3271881"/>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2257778" y="324556"/>
            <a:ext cx="4741333" cy="1158406"/>
          </a:xfrm>
          <a:prstGeom prst="rect">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90222" y="6124221"/>
            <a:ext cx="7725192" cy="338554"/>
          </a:xfrm>
          <a:prstGeom prst="rect">
            <a:avLst/>
          </a:prstGeom>
          <a:noFill/>
        </p:spPr>
        <p:txBody>
          <a:bodyPr wrap="none" rtlCol="0">
            <a:spAutoFit/>
          </a:bodyPr>
          <a:lstStyle/>
          <a:p>
            <a:r>
              <a:rPr lang="en-US" sz="1600" dirty="0">
                <a:hlinkClick r:id="rId3"/>
              </a:rPr>
              <a:t>http://www.conferenceboard.ca/topics/education/learning-tools/employability-</a:t>
            </a:r>
            <a:r>
              <a:rPr lang="en-US" sz="1600" dirty="0" smtClean="0">
                <a:hlinkClick r:id="rId3"/>
              </a:rPr>
              <a:t>skills.aspx</a:t>
            </a:r>
            <a:r>
              <a:rPr lang="en-US" sz="1600" dirty="0" smtClean="0"/>
              <a:t> </a:t>
            </a:r>
            <a:endParaRPr lang="en-US" sz="1600" dirty="0"/>
          </a:p>
        </p:txBody>
      </p:sp>
    </p:spTree>
    <p:extLst>
      <p:ext uri="{BB962C8B-B14F-4D97-AF65-F5344CB8AC3E}">
        <p14:creationId xmlns:p14="http://schemas.microsoft.com/office/powerpoint/2010/main" val="39129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k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888" y="3728156"/>
            <a:ext cx="1848462" cy="27911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371592" y="336544"/>
            <a:ext cx="7149630" cy="2751667"/>
          </a:xfrm>
          <a:prstGeom prst="wedgeRoundRectCallout">
            <a:avLst>
              <a:gd name="adj1" fmla="val 38263"/>
              <a:gd name="adj2" fmla="val 9891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1" descr="CoverComp-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79" y="2973199"/>
            <a:ext cx="2088443" cy="31326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5001" y="449431"/>
            <a:ext cx="6702776" cy="2320635"/>
          </a:xfrm>
          <a:prstGeom prst="rect">
            <a:avLst/>
          </a:prstGeom>
          <a:noFill/>
        </p:spPr>
        <p:txBody>
          <a:bodyPr wrap="square" rtlCol="0">
            <a:spAutoFit/>
          </a:bodyPr>
          <a:lstStyle/>
          <a:p>
            <a:pPr algn="just">
              <a:lnSpc>
                <a:spcPct val="110000"/>
              </a:lnSpc>
            </a:pPr>
            <a:r>
              <a:rPr lang="en-US" sz="2400" b="1" dirty="0" smtClean="0">
                <a:solidFill>
                  <a:schemeClr val="bg1"/>
                </a:solidFill>
              </a:rPr>
              <a:t>The mission of a library is to improve society through facilitating knowledge creation in the community.</a:t>
            </a:r>
          </a:p>
          <a:p>
            <a:pPr algn="just">
              <a:lnSpc>
                <a:spcPct val="110000"/>
              </a:lnSpc>
            </a:pPr>
            <a:endParaRPr lang="en-US" sz="1200" b="1" dirty="0" smtClean="0">
              <a:solidFill>
                <a:schemeClr val="bg1"/>
              </a:solidFill>
            </a:endParaRPr>
          </a:p>
          <a:p>
            <a:pPr algn="just">
              <a:lnSpc>
                <a:spcPct val="110000"/>
              </a:lnSpc>
            </a:pPr>
            <a:r>
              <a:rPr lang="en-US" sz="2400" b="1" dirty="0" smtClean="0">
                <a:solidFill>
                  <a:schemeClr val="bg1"/>
                </a:solidFill>
              </a:rPr>
              <a:t>Good libraries build services (and the collection is one of many). Great libraries build communities.</a:t>
            </a:r>
            <a:endParaRPr lang="en-US" sz="2400" b="1" dirty="0">
              <a:solidFill>
                <a:schemeClr val="bg1"/>
              </a:solidFill>
            </a:endParaRPr>
          </a:p>
        </p:txBody>
      </p:sp>
      <p:sp>
        <p:nvSpPr>
          <p:cNvPr id="6" name="TextBox 5"/>
          <p:cNvSpPr txBox="1"/>
          <p:nvPr/>
        </p:nvSpPr>
        <p:spPr>
          <a:xfrm>
            <a:off x="326385" y="6127002"/>
            <a:ext cx="6136503" cy="584776"/>
          </a:xfrm>
          <a:prstGeom prst="rect">
            <a:avLst/>
          </a:prstGeom>
          <a:noFill/>
        </p:spPr>
        <p:txBody>
          <a:bodyPr wrap="none" rtlCol="0">
            <a:spAutoFit/>
          </a:bodyPr>
          <a:lstStyle/>
          <a:p>
            <a:r>
              <a:rPr lang="en-US" sz="1600" b="1" i="1" dirty="0" smtClean="0"/>
              <a:t>Expect More: Demanding Better Libraries for Today’s Complex World.</a:t>
            </a:r>
          </a:p>
          <a:p>
            <a:r>
              <a:rPr lang="en-US" sz="1600" dirty="0" smtClean="0"/>
              <a:t>R. David </a:t>
            </a:r>
            <a:r>
              <a:rPr lang="en-US" sz="1600" dirty="0" err="1" smtClean="0"/>
              <a:t>Lankes</a:t>
            </a:r>
            <a:r>
              <a:rPr lang="en-US" sz="1600" dirty="0" smtClean="0"/>
              <a:t> (2012). </a:t>
            </a:r>
            <a:endParaRPr lang="en-US" sz="1600" dirty="0"/>
          </a:p>
        </p:txBody>
      </p:sp>
    </p:spTree>
    <p:extLst>
      <p:ext uri="{BB962C8B-B14F-4D97-AF65-F5344CB8AC3E}">
        <p14:creationId xmlns:p14="http://schemas.microsoft.com/office/powerpoint/2010/main" val="14500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33749" y="1759619"/>
            <a:ext cx="7199754" cy="4639126"/>
            <a:chOff x="1061133" y="1833593"/>
            <a:chExt cx="7302308" cy="4739244"/>
          </a:xfrm>
        </p:grpSpPr>
        <p:pic>
          <p:nvPicPr>
            <p:cNvPr id="3" name="Picture 2" descr="Bechtel-Mural-Loung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1133" y="1833593"/>
              <a:ext cx="7302308" cy="44529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31801" y="6311227"/>
              <a:ext cx="1331640" cy="261610"/>
            </a:xfrm>
            <a:prstGeom prst="rect">
              <a:avLst/>
            </a:prstGeom>
            <a:noFill/>
          </p:spPr>
          <p:txBody>
            <a:bodyPr wrap="none" rtlCol="0">
              <a:spAutoFit/>
            </a:bodyPr>
            <a:lstStyle/>
            <a:p>
              <a:r>
                <a:rPr lang="en-US" sz="1100" dirty="0" smtClean="0"/>
                <a:t>Photo: </a:t>
              </a:r>
              <a:r>
                <a:rPr lang="en-US" sz="1100" dirty="0" smtClean="0">
                  <a:hlinkClick r:id="rId3"/>
                </a:rPr>
                <a:t>www.kpl.org</a:t>
              </a:r>
              <a:r>
                <a:rPr lang="en-US" sz="1100" dirty="0" smtClean="0"/>
                <a:t> </a:t>
              </a:r>
            </a:p>
          </p:txBody>
        </p:sp>
      </p:grpSp>
      <p:sp>
        <p:nvSpPr>
          <p:cNvPr id="10" name="Oval Callout 9"/>
          <p:cNvSpPr/>
          <p:nvPr/>
        </p:nvSpPr>
        <p:spPr>
          <a:xfrm>
            <a:off x="135626" y="1892498"/>
            <a:ext cx="2971454" cy="1189748"/>
          </a:xfrm>
          <a:prstGeom prst="wedgeEllipseCallout">
            <a:avLst>
              <a:gd name="adj1" fmla="val 48547"/>
              <a:gd name="adj2" fmla="val 8354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The </a:t>
            </a:r>
            <a:r>
              <a:rPr lang="en-US" b="1" dirty="0"/>
              <a:t>library as a </a:t>
            </a:r>
            <a:r>
              <a:rPr lang="en-US" b="1" dirty="0" smtClean="0"/>
              <a:t>“public </a:t>
            </a:r>
            <a:r>
              <a:rPr lang="en-US" b="1" dirty="0"/>
              <a:t>living </a:t>
            </a:r>
            <a:r>
              <a:rPr lang="en-US" b="1" dirty="0" smtClean="0"/>
              <a:t>room”.</a:t>
            </a:r>
            <a:endParaRPr lang="en-US" b="1" dirty="0"/>
          </a:p>
        </p:txBody>
      </p:sp>
      <p:pic>
        <p:nvPicPr>
          <p:cNvPr id="4" name="Picture 3" descr="highres_229765372.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84091"/>
            <a:ext cx="2667000" cy="1367304"/>
          </a:xfrm>
          <a:prstGeom prst="rect">
            <a:avLst/>
          </a:prstGeom>
        </p:spPr>
      </p:pic>
      <p:sp>
        <p:nvSpPr>
          <p:cNvPr id="8" name="Oval Callout 7"/>
          <p:cNvSpPr/>
          <p:nvPr/>
        </p:nvSpPr>
        <p:spPr>
          <a:xfrm>
            <a:off x="135626" y="135619"/>
            <a:ext cx="3649586" cy="1368517"/>
          </a:xfrm>
          <a:prstGeom prst="wedgeEllipseCallout">
            <a:avLst>
              <a:gd name="adj1" fmla="val 29628"/>
              <a:gd name="adj2" fmla="val 970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 </a:t>
            </a:r>
            <a:r>
              <a:rPr lang="en-US" b="1" dirty="0"/>
              <a:t>place for community partnerships and personal </a:t>
            </a:r>
            <a:r>
              <a:rPr lang="en-US" b="1" dirty="0" smtClean="0"/>
              <a:t>connections.”</a:t>
            </a:r>
            <a:endParaRPr lang="en-US" b="1" dirty="0"/>
          </a:p>
        </p:txBody>
      </p:sp>
      <p:sp>
        <p:nvSpPr>
          <p:cNvPr id="9" name="Oval Callout 8"/>
          <p:cNvSpPr/>
          <p:nvPr/>
        </p:nvSpPr>
        <p:spPr>
          <a:xfrm>
            <a:off x="2946794" y="819877"/>
            <a:ext cx="3119408" cy="1368517"/>
          </a:xfrm>
          <a:prstGeom prst="wedgeEllipseCallout">
            <a:avLst>
              <a:gd name="adj1" fmla="val -41327"/>
              <a:gd name="adj2" fmla="val 916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a:t>
            </a:r>
            <a:r>
              <a:rPr lang="en-US" b="1" dirty="0"/>
              <a:t>Our library brings the world to all of our </a:t>
            </a:r>
            <a:r>
              <a:rPr lang="en-US" b="1" dirty="0" smtClean="0"/>
              <a:t>citizens.”</a:t>
            </a:r>
            <a:endParaRPr lang="en-US" b="1" dirty="0"/>
          </a:p>
        </p:txBody>
      </p:sp>
      <p:sp>
        <p:nvSpPr>
          <p:cNvPr id="11" name="TextBox 10"/>
          <p:cNvSpPr txBox="1"/>
          <p:nvPr/>
        </p:nvSpPr>
        <p:spPr>
          <a:xfrm>
            <a:off x="135626" y="6389745"/>
            <a:ext cx="6154349" cy="338554"/>
          </a:xfrm>
          <a:prstGeom prst="rect">
            <a:avLst/>
          </a:prstGeom>
          <a:noFill/>
        </p:spPr>
        <p:txBody>
          <a:bodyPr wrap="none" rtlCol="0">
            <a:spAutoFit/>
          </a:bodyPr>
          <a:lstStyle/>
          <a:p>
            <a:r>
              <a:rPr lang="en-US" sz="1600" dirty="0">
                <a:hlinkClick r:id="rId5"/>
              </a:rPr>
              <a:t>http://www.bythebrooks.ca/kitchener-public-library-grand-re-opening</a:t>
            </a:r>
            <a:r>
              <a:rPr lang="en-US" sz="1600" dirty="0" smtClean="0">
                <a:hlinkClick r:id="rId5"/>
              </a:rPr>
              <a:t>/</a:t>
            </a:r>
            <a:r>
              <a:rPr lang="en-US" sz="1600" dirty="0" smtClean="0"/>
              <a:t> </a:t>
            </a:r>
            <a:endParaRPr lang="en-US" sz="1600" dirty="0"/>
          </a:p>
        </p:txBody>
      </p:sp>
    </p:spTree>
    <p:extLst>
      <p:ext uri="{BB962C8B-B14F-4D97-AF65-F5344CB8AC3E}">
        <p14:creationId xmlns:p14="http://schemas.microsoft.com/office/powerpoint/2010/main" val="260940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nisfilSoldering-blinky-bad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348" y="86303"/>
            <a:ext cx="5181413" cy="3462911"/>
          </a:xfrm>
          <a:prstGeom prst="rect">
            <a:avLst/>
          </a:prstGeom>
        </p:spPr>
      </p:pic>
      <p:pic>
        <p:nvPicPr>
          <p:cNvPr id="9" name="Picture 8" descr="AppyHourIP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7525" y="3598530"/>
            <a:ext cx="4621530" cy="308256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84945" y="3462911"/>
            <a:ext cx="3057761" cy="577081"/>
          </a:xfrm>
          <a:prstGeom prst="rect">
            <a:avLst/>
          </a:prstGeom>
          <a:noFill/>
        </p:spPr>
        <p:txBody>
          <a:bodyPr wrap="square" rtlCol="0">
            <a:spAutoFit/>
          </a:bodyPr>
          <a:lstStyle/>
          <a:p>
            <a:r>
              <a:rPr lang="en-US" sz="1050" dirty="0" err="1" smtClean="0"/>
              <a:t>Photo:</a:t>
            </a:r>
            <a:r>
              <a:rPr lang="en-US" sz="1050" dirty="0" err="1" smtClean="0">
                <a:hlinkClick r:id="rId4"/>
              </a:rPr>
              <a:t>http</a:t>
            </a:r>
            <a:r>
              <a:rPr lang="en-US" sz="1050" dirty="0">
                <a:hlinkClick r:id="rId4"/>
              </a:rPr>
              <a:t>://americanlibrariesmagazine.org/2014/02/26/making-room-for-informal-learning</a:t>
            </a:r>
            <a:r>
              <a:rPr lang="en-US" sz="1050" dirty="0" smtClean="0">
                <a:hlinkClick r:id="rId4"/>
              </a:rPr>
              <a:t>/</a:t>
            </a:r>
            <a:r>
              <a:rPr lang="en-US" sz="1050" dirty="0" smtClean="0"/>
              <a:t> </a:t>
            </a:r>
            <a:endParaRPr lang="en-US" sz="1050" dirty="0"/>
          </a:p>
        </p:txBody>
      </p:sp>
      <p:sp>
        <p:nvSpPr>
          <p:cNvPr id="5" name="TextBox 4"/>
          <p:cNvSpPr txBox="1"/>
          <p:nvPr/>
        </p:nvSpPr>
        <p:spPr>
          <a:xfrm>
            <a:off x="1127485" y="6419475"/>
            <a:ext cx="3210040" cy="261610"/>
          </a:xfrm>
          <a:prstGeom prst="rect">
            <a:avLst/>
          </a:prstGeom>
          <a:noFill/>
        </p:spPr>
        <p:txBody>
          <a:bodyPr wrap="none" rtlCol="0">
            <a:spAutoFit/>
          </a:bodyPr>
          <a:lstStyle/>
          <a:p>
            <a:r>
              <a:rPr lang="en-US" sz="1100" dirty="0" smtClean="0"/>
              <a:t>Photo: </a:t>
            </a:r>
            <a:r>
              <a:rPr lang="en-US" sz="1100" dirty="0" smtClean="0">
                <a:hlinkClick r:id="rId5"/>
              </a:rPr>
              <a:t>http</a:t>
            </a:r>
            <a:r>
              <a:rPr lang="en-US" sz="1100" dirty="0">
                <a:hlinkClick r:id="rId5"/>
              </a:rPr>
              <a:t>://www.innisfil.library.on.ca/appy-hour-</a:t>
            </a:r>
            <a:r>
              <a:rPr lang="en-US" sz="1100" dirty="0" smtClean="0">
                <a:hlinkClick r:id="rId5"/>
              </a:rPr>
              <a:t>0</a:t>
            </a:r>
            <a:r>
              <a:rPr lang="en-US" sz="1100" dirty="0" smtClean="0"/>
              <a:t> </a:t>
            </a:r>
            <a:endParaRPr lang="en-US" sz="1100" dirty="0"/>
          </a:p>
        </p:txBody>
      </p:sp>
      <p:pic>
        <p:nvPicPr>
          <p:cNvPr id="6" name="Picture 5" descr="IPLlogo_1_0.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24586" y="194979"/>
            <a:ext cx="3534469" cy="963946"/>
          </a:xfrm>
          <a:prstGeom prst="rect">
            <a:avLst/>
          </a:prstGeom>
        </p:spPr>
      </p:pic>
      <p:sp>
        <p:nvSpPr>
          <p:cNvPr id="7" name="Left Arrow 6"/>
          <p:cNvSpPr/>
          <p:nvPr/>
        </p:nvSpPr>
        <p:spPr>
          <a:xfrm>
            <a:off x="4709464" y="1454820"/>
            <a:ext cx="2195157" cy="1109609"/>
          </a:xfrm>
          <a:prstGeom prst="leftArrow">
            <a:avLst/>
          </a:prstGeom>
          <a:solidFill>
            <a:schemeClr val="accent5">
              <a:lumMod val="75000"/>
            </a:schemeClr>
          </a:solidFill>
          <a:ln w="28575" cmpd="sng">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Maker Space</a:t>
            </a:r>
            <a:endParaRPr lang="en-US" sz="2000" b="1" dirty="0"/>
          </a:p>
        </p:txBody>
      </p:sp>
      <p:sp>
        <p:nvSpPr>
          <p:cNvPr id="8" name="Right Arrow 7"/>
          <p:cNvSpPr/>
          <p:nvPr/>
        </p:nvSpPr>
        <p:spPr>
          <a:xfrm>
            <a:off x="2761375" y="4697345"/>
            <a:ext cx="1948089" cy="1035635"/>
          </a:xfrm>
          <a:prstGeom prst="rightArrow">
            <a:avLst/>
          </a:prstGeom>
          <a:solidFill>
            <a:srgbClr val="31859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Appy</a:t>
            </a:r>
            <a:r>
              <a:rPr lang="en-US" sz="2000" b="1" dirty="0" smtClean="0"/>
              <a:t> Hour</a:t>
            </a:r>
            <a:endParaRPr lang="en-US" sz="2000" b="1" dirty="0"/>
          </a:p>
        </p:txBody>
      </p:sp>
    </p:spTree>
    <p:extLst>
      <p:ext uri="{BB962C8B-B14F-4D97-AF65-F5344CB8AC3E}">
        <p14:creationId xmlns:p14="http://schemas.microsoft.com/office/powerpoint/2010/main" val="138083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erner_MD_6490-300x19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5914" y="228158"/>
            <a:ext cx="4581443" cy="303902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95915" y="3252509"/>
            <a:ext cx="2885144" cy="577081"/>
          </a:xfrm>
          <a:prstGeom prst="rect">
            <a:avLst/>
          </a:prstGeom>
          <a:noFill/>
        </p:spPr>
        <p:txBody>
          <a:bodyPr wrap="square" rtlCol="0">
            <a:spAutoFit/>
          </a:bodyPr>
          <a:lstStyle/>
          <a:p>
            <a:r>
              <a:rPr lang="en-US" sz="1050" dirty="0" smtClean="0"/>
              <a:t>Photo: </a:t>
            </a:r>
            <a:r>
              <a:rPr lang="en-US" sz="1050" dirty="0" smtClean="0">
                <a:hlinkClick r:id="rId3"/>
              </a:rPr>
              <a:t>http</a:t>
            </a:r>
            <a:r>
              <a:rPr lang="en-US" sz="1050" dirty="0">
                <a:hlinkClick r:id="rId3"/>
              </a:rPr>
              <a:t>://about.library.ubc.ca/2013/12/19/ubc-library-update-cpsld-newsletter-fall-2013</a:t>
            </a:r>
            <a:r>
              <a:rPr lang="en-US" sz="1050" dirty="0" smtClean="0">
                <a:hlinkClick r:id="rId3"/>
              </a:rPr>
              <a:t>/</a:t>
            </a:r>
            <a:r>
              <a:rPr lang="en-US" sz="1050" dirty="0" smtClean="0"/>
              <a:t> </a:t>
            </a:r>
            <a:endParaRPr lang="en-US" sz="1050" dirty="0"/>
          </a:p>
        </p:txBody>
      </p:sp>
      <p:pic>
        <p:nvPicPr>
          <p:cNvPr id="4" name="Picture 3" descr="05_R1Q0741lowres-e135163855172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552" y="209593"/>
            <a:ext cx="3505385" cy="503022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50294" y="5239820"/>
            <a:ext cx="3298643" cy="577081"/>
          </a:xfrm>
          <a:prstGeom prst="rect">
            <a:avLst/>
          </a:prstGeom>
          <a:noFill/>
        </p:spPr>
        <p:txBody>
          <a:bodyPr wrap="square" rtlCol="0">
            <a:spAutoFit/>
          </a:bodyPr>
          <a:lstStyle/>
          <a:p>
            <a:r>
              <a:rPr lang="en-US" sz="1050" dirty="0" smtClean="0"/>
              <a:t>Photo: </a:t>
            </a:r>
            <a:r>
              <a:rPr lang="en-US" sz="1050" dirty="0" smtClean="0">
                <a:hlinkClick r:id="rId5"/>
              </a:rPr>
              <a:t>http</a:t>
            </a:r>
            <a:r>
              <a:rPr lang="en-US" sz="1050" dirty="0">
                <a:hlinkClick r:id="rId5"/>
              </a:rPr>
              <a:t>://www.macleans.ca/education/university/campus-life-at-the-university-of-british-columbia</a:t>
            </a:r>
            <a:r>
              <a:rPr lang="en-US" sz="1050" dirty="0" smtClean="0">
                <a:hlinkClick r:id="rId5"/>
              </a:rPr>
              <a:t>/</a:t>
            </a:r>
            <a:r>
              <a:rPr lang="en-US" sz="1050" dirty="0" smtClean="0"/>
              <a:t> </a:t>
            </a:r>
            <a:endParaRPr lang="en-US" sz="1050" dirty="0"/>
          </a:p>
        </p:txBody>
      </p:sp>
      <p:pic>
        <p:nvPicPr>
          <p:cNvPr id="6" name="Picture 5" descr="UBCproject.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76163" y="3913305"/>
            <a:ext cx="3974131" cy="265303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12407" y="6566335"/>
            <a:ext cx="4839786" cy="261610"/>
          </a:xfrm>
          <a:prstGeom prst="rect">
            <a:avLst/>
          </a:prstGeom>
          <a:noFill/>
        </p:spPr>
        <p:txBody>
          <a:bodyPr wrap="none" rtlCol="0">
            <a:spAutoFit/>
          </a:bodyPr>
          <a:lstStyle/>
          <a:p>
            <a:r>
              <a:rPr lang="en-US" sz="1100" dirty="0"/>
              <a:t>Photo: </a:t>
            </a:r>
            <a:r>
              <a:rPr lang="en-US" sz="1100" dirty="0">
                <a:hlinkClick r:id="rId7"/>
              </a:rPr>
              <a:t>http://about.library.ubc.ca/2013/09/18/visit-ubc-librarys-standout-spots</a:t>
            </a:r>
            <a:r>
              <a:rPr lang="en-US" sz="1100" dirty="0" smtClean="0">
                <a:hlinkClick r:id="rId7"/>
              </a:rPr>
              <a:t>/</a:t>
            </a:r>
            <a:r>
              <a:rPr lang="en-US" sz="1100" dirty="0" smtClean="0"/>
              <a:t> </a:t>
            </a:r>
            <a:endParaRPr lang="en-US" sz="1100" dirty="0"/>
          </a:p>
        </p:txBody>
      </p:sp>
      <p:pic>
        <p:nvPicPr>
          <p:cNvPr id="8" name="Picture 7" descr="UBClogo.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47273" y="98632"/>
            <a:ext cx="1627427" cy="2219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1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1066</TotalTime>
  <Words>685</Words>
  <Application>Microsoft Macintosh PowerPoint</Application>
  <PresentationFormat>On-screen Show (4:3)</PresentationFormat>
  <Paragraphs>96</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69</cp:revision>
  <dcterms:created xsi:type="dcterms:W3CDTF">2014-10-12T17:03:41Z</dcterms:created>
  <dcterms:modified xsi:type="dcterms:W3CDTF">2015-09-15T01:33:14Z</dcterms:modified>
</cp:coreProperties>
</file>