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62" r:id="rId4"/>
    <p:sldId id="263" r:id="rId5"/>
    <p:sldId id="272" r:id="rId6"/>
    <p:sldId id="258" r:id="rId7"/>
    <p:sldId id="260" r:id="rId8"/>
    <p:sldId id="273" r:id="rId9"/>
    <p:sldId id="266" r:id="rId10"/>
    <p:sldId id="269" r:id="rId11"/>
    <p:sldId id="268" r:id="rId12"/>
    <p:sldId id="270" r:id="rId13"/>
    <p:sldId id="267"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820E"/>
    <a:srgbClr val="3399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0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t>15-09-14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202050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t>15-09-14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51228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t>15-09-14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403514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3293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5585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697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3169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5769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20846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4828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0286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t>15-09-14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3202822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4669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36477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653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1417B7A-5EB0-4542-B3B1-34474332BE7F}" type="datetimeFigureOut">
              <a:rPr lang="en-US" smtClean="0"/>
              <a:t>15-09-14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53546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1417B7A-5EB0-4542-B3B1-34474332BE7F}" type="datetimeFigureOut">
              <a:rPr lang="en-US" smtClean="0"/>
              <a:t>15-09-14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318485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1417B7A-5EB0-4542-B3B1-34474332BE7F}" type="datetimeFigureOut">
              <a:rPr lang="en-US" smtClean="0"/>
              <a:t>15-09-14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101957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1417B7A-5EB0-4542-B3B1-34474332BE7F}" type="datetimeFigureOut">
              <a:rPr lang="en-US" smtClean="0"/>
              <a:t>15-09-14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122605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17B7A-5EB0-4542-B3B1-34474332BE7F}" type="datetimeFigureOut">
              <a:rPr lang="en-US" smtClean="0"/>
              <a:t>15-09-14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194505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1417B7A-5EB0-4542-B3B1-34474332BE7F}" type="datetimeFigureOut">
              <a:rPr lang="en-US" smtClean="0"/>
              <a:t>15-09-14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224063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1417B7A-5EB0-4542-B3B1-34474332BE7F}" type="datetimeFigureOut">
              <a:rPr lang="en-US" smtClean="0"/>
              <a:t>15-09-14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C053C-AB81-EB4A-BCE4-9C9BAF57B396}" type="slidenum">
              <a:rPr lang="en-US" smtClean="0"/>
              <a:t>‹#›</a:t>
            </a:fld>
            <a:endParaRPr lang="en-US"/>
          </a:p>
        </p:txBody>
      </p:sp>
    </p:spTree>
    <p:extLst>
      <p:ext uri="{BB962C8B-B14F-4D97-AF65-F5344CB8AC3E}">
        <p14:creationId xmlns:p14="http://schemas.microsoft.com/office/powerpoint/2010/main" val="2292452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17B7A-5EB0-4542-B3B1-34474332BE7F}" type="datetimeFigureOut">
              <a:rPr lang="en-US" smtClean="0"/>
              <a:t>15-09-14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C053C-AB81-EB4A-BCE4-9C9BAF57B396}" type="slidenum">
              <a:rPr lang="en-US" smtClean="0"/>
              <a:t>‹#›</a:t>
            </a:fld>
            <a:endParaRPr lang="en-US"/>
          </a:p>
        </p:txBody>
      </p:sp>
    </p:spTree>
    <p:extLst>
      <p:ext uri="{BB962C8B-B14F-4D97-AF65-F5344CB8AC3E}">
        <p14:creationId xmlns:p14="http://schemas.microsoft.com/office/powerpoint/2010/main" val="146902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207DC-1119-974C-B77A-334DEFA5459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6F140-FEC9-424F-9265-288D4FF31A11}"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41720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8.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8.png"/><Relationship Id="rId7" Type="http://schemas.openxmlformats.org/officeDocument/2006/relationships/image" Target="../media/image16.jpeg"/><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tiff"/><Relationship Id="rId3" Type="http://schemas.openxmlformats.org/officeDocument/2006/relationships/image" Target="../media/image2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223" y="238691"/>
            <a:ext cx="8845490" cy="584776"/>
          </a:xfrm>
          <a:prstGeom prst="rect">
            <a:avLst/>
          </a:prstGeom>
          <a:noFill/>
        </p:spPr>
        <p:txBody>
          <a:bodyPr wrap="none" rtlCol="0">
            <a:spAutoFit/>
          </a:bodyPr>
          <a:lstStyle/>
          <a:p>
            <a:r>
              <a:rPr lang="en-US" sz="3200" b="1" dirty="0">
                <a:solidFill>
                  <a:srgbClr val="DC0019"/>
                </a:solidFill>
                <a:latin typeface="Calibri"/>
              </a:rPr>
              <a:t>Collaborative Leadership in the Learning Commons</a:t>
            </a:r>
          </a:p>
        </p:txBody>
      </p:sp>
      <p:sp>
        <p:nvSpPr>
          <p:cNvPr id="7" name="TextBox 6"/>
          <p:cNvSpPr txBox="1"/>
          <p:nvPr/>
        </p:nvSpPr>
        <p:spPr>
          <a:xfrm>
            <a:off x="1703090" y="828996"/>
            <a:ext cx="5988037" cy="523220"/>
          </a:xfrm>
          <a:prstGeom prst="rect">
            <a:avLst/>
          </a:prstGeom>
          <a:noFill/>
        </p:spPr>
        <p:txBody>
          <a:bodyPr wrap="none" rtlCol="0">
            <a:spAutoFit/>
          </a:bodyPr>
          <a:lstStyle/>
          <a:p>
            <a:r>
              <a:rPr lang="en-US" sz="2800" b="1" dirty="0">
                <a:solidFill>
                  <a:srgbClr val="3399CC"/>
                </a:solidFill>
                <a:latin typeface="Calibri"/>
              </a:rPr>
              <a:t>Part </a:t>
            </a:r>
            <a:r>
              <a:rPr lang="en-US" sz="2800" b="1" dirty="0" smtClean="0">
                <a:solidFill>
                  <a:srgbClr val="3399CC"/>
                </a:solidFill>
                <a:latin typeface="Calibri"/>
              </a:rPr>
              <a:t>3: Moving Forward with Your SLLC</a:t>
            </a:r>
            <a:endParaRPr lang="en-US" sz="2800" b="1" dirty="0">
              <a:solidFill>
                <a:srgbClr val="3399CC"/>
              </a:solidFill>
              <a:latin typeface="Calibri"/>
            </a:endParaRPr>
          </a:p>
        </p:txBody>
      </p:sp>
      <p:pic>
        <p:nvPicPr>
          <p:cNvPr id="8" name="Picture 7" descr="AnitaBK2012_Pic1web cropp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540" y="5740035"/>
            <a:ext cx="840607" cy="1000893"/>
          </a:xfrm>
          <a:prstGeom prst="rect">
            <a:avLst/>
          </a:prstGeom>
        </p:spPr>
      </p:pic>
      <p:sp>
        <p:nvSpPr>
          <p:cNvPr id="9" name="TextBox 8"/>
          <p:cNvSpPr txBox="1"/>
          <p:nvPr/>
        </p:nvSpPr>
        <p:spPr>
          <a:xfrm>
            <a:off x="1574022" y="5942480"/>
            <a:ext cx="2951950" cy="765338"/>
          </a:xfrm>
          <a:prstGeom prst="rect">
            <a:avLst/>
          </a:prstGeom>
          <a:noFill/>
        </p:spPr>
        <p:txBody>
          <a:bodyPr wrap="none" rtlCol="0">
            <a:spAutoFit/>
          </a:bodyPr>
          <a:lstStyle/>
          <a:p>
            <a:pPr>
              <a:lnSpc>
                <a:spcPct val="110000"/>
              </a:lnSpc>
            </a:pPr>
            <a:r>
              <a:rPr lang="en-US" sz="2400" b="1" dirty="0">
                <a:solidFill>
                  <a:srgbClr val="DC0019"/>
                </a:solidFill>
                <a:latin typeface="Calibri"/>
              </a:rPr>
              <a:t>Anita Brooks Kirkland</a:t>
            </a:r>
          </a:p>
          <a:p>
            <a:pPr>
              <a:lnSpc>
                <a:spcPct val="110000"/>
              </a:lnSpc>
            </a:pPr>
            <a:r>
              <a:rPr lang="en-US" sz="1600" b="1" dirty="0">
                <a:solidFill>
                  <a:prstClr val="black"/>
                </a:solidFill>
                <a:latin typeface="Calibri"/>
              </a:rPr>
              <a:t>Consultant, Libraries &amp; </a:t>
            </a:r>
            <a:r>
              <a:rPr lang="en-US" sz="1600" b="1" dirty="0" smtClean="0">
                <a:solidFill>
                  <a:prstClr val="black"/>
                </a:solidFill>
                <a:latin typeface="Calibri"/>
              </a:rPr>
              <a:t>Learning</a:t>
            </a:r>
            <a:endParaRPr lang="en-US" sz="1600" b="1" dirty="0">
              <a:solidFill>
                <a:prstClr val="black"/>
              </a:solidFill>
              <a:latin typeface="Calibri"/>
            </a:endParaRPr>
          </a:p>
        </p:txBody>
      </p:sp>
      <p:cxnSp>
        <p:nvCxnSpPr>
          <p:cNvPr id="11" name="Straight Connector 10"/>
          <p:cNvCxnSpPr/>
          <p:nvPr/>
        </p:nvCxnSpPr>
        <p:spPr>
          <a:xfrm>
            <a:off x="0" y="5599579"/>
            <a:ext cx="9144000" cy="0"/>
          </a:xfrm>
          <a:prstGeom prst="line">
            <a:avLst/>
          </a:prstGeom>
          <a:ln w="38100" cmpd="sng">
            <a:solidFill>
              <a:srgbClr val="DC0019"/>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15600" y="5723674"/>
            <a:ext cx="2931512" cy="461665"/>
          </a:xfrm>
          <a:prstGeom prst="rect">
            <a:avLst/>
          </a:prstGeom>
          <a:noFill/>
        </p:spPr>
        <p:txBody>
          <a:bodyPr wrap="none" rtlCol="0">
            <a:spAutoFit/>
          </a:bodyPr>
          <a:lstStyle/>
          <a:p>
            <a:r>
              <a:rPr lang="en-US" sz="2400" b="1" dirty="0" err="1">
                <a:solidFill>
                  <a:prstClr val="black"/>
                </a:solidFill>
                <a:latin typeface="Calibri"/>
              </a:rPr>
              <a:t>www.bythebrooks.ca</a:t>
            </a:r>
            <a:endParaRPr lang="en-US" sz="2400" b="1" dirty="0">
              <a:solidFill>
                <a:prstClr val="black"/>
              </a:solidFill>
              <a:latin typeface="Calibri"/>
            </a:endParaRPr>
          </a:p>
        </p:txBody>
      </p:sp>
      <p:pic>
        <p:nvPicPr>
          <p:cNvPr id="13" name="Picture 12" descr="Twitter-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2861" y="6316121"/>
            <a:ext cx="387948" cy="387948"/>
          </a:xfrm>
          <a:prstGeom prst="rect">
            <a:avLst/>
          </a:prstGeom>
        </p:spPr>
      </p:pic>
      <p:sp>
        <p:nvSpPr>
          <p:cNvPr id="14" name="TextBox 13"/>
          <p:cNvSpPr txBox="1"/>
          <p:nvPr/>
        </p:nvSpPr>
        <p:spPr>
          <a:xfrm>
            <a:off x="6333773" y="6279263"/>
            <a:ext cx="1492716" cy="461665"/>
          </a:xfrm>
          <a:prstGeom prst="rect">
            <a:avLst/>
          </a:prstGeom>
          <a:noFill/>
        </p:spPr>
        <p:txBody>
          <a:bodyPr wrap="none" rtlCol="0">
            <a:spAutoFit/>
          </a:bodyPr>
          <a:lstStyle/>
          <a:p>
            <a:r>
              <a:rPr lang="en-US" sz="2400" b="1" dirty="0">
                <a:solidFill>
                  <a:prstClr val="black"/>
                </a:solidFill>
                <a:latin typeface="Calibri"/>
              </a:rPr>
              <a:t>@</a:t>
            </a:r>
            <a:r>
              <a:rPr lang="en-US" sz="2400" b="1" dirty="0" err="1">
                <a:solidFill>
                  <a:prstClr val="black"/>
                </a:solidFill>
                <a:latin typeface="Calibri"/>
              </a:rPr>
              <a:t>AnitaBK</a:t>
            </a:r>
            <a:endParaRPr lang="en-US" sz="2400" b="1" dirty="0">
              <a:solidFill>
                <a:prstClr val="black"/>
              </a:solidFill>
              <a:latin typeface="Calibri"/>
            </a:endParaRPr>
          </a:p>
        </p:txBody>
      </p:sp>
      <p:pic>
        <p:nvPicPr>
          <p:cNvPr id="15" name="Picture 14" descr="ActionPlanning.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40858">
            <a:off x="4599374" y="1597326"/>
            <a:ext cx="2976996" cy="3551789"/>
          </a:xfrm>
          <a:prstGeom prst="rect">
            <a:avLst/>
          </a:prstGeom>
          <a:ln>
            <a:noFill/>
          </a:ln>
          <a:effectLst>
            <a:outerShdw blurRad="292100" dist="139700" dir="2700000" algn="tl" rotWithShape="0">
              <a:srgbClr val="333333">
                <a:alpha val="65000"/>
              </a:srgbClr>
            </a:outerShdw>
          </a:effectLst>
        </p:spPr>
      </p:pic>
      <p:pic>
        <p:nvPicPr>
          <p:cNvPr id="16" name="Picture 15" descr="LLappendix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90849">
            <a:off x="2058538" y="1689735"/>
            <a:ext cx="2505731" cy="3463967"/>
          </a:xfrm>
          <a:prstGeom prst="rect">
            <a:avLst/>
          </a:prstGeom>
          <a:ln>
            <a:noFill/>
          </a:ln>
          <a:effectLst>
            <a:outerShdw blurRad="292100" dist="139700" dir="2700000" algn="tl" rotWithShape="0">
              <a:srgbClr val="333333">
                <a:alpha val="65000"/>
              </a:srgbClr>
            </a:outerShdw>
          </a:effectLst>
        </p:spPr>
      </p:pic>
      <p:pic>
        <p:nvPicPr>
          <p:cNvPr id="17" name="Picture 16" descr="LLcove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864" y="2968625"/>
            <a:ext cx="1778722" cy="2301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3186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Head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5193" y="3966072"/>
            <a:ext cx="7810500" cy="2667000"/>
          </a:xfrm>
          <a:prstGeom prst="rect">
            <a:avLst/>
          </a:prstGeom>
        </p:spPr>
      </p:pic>
      <p:sp>
        <p:nvSpPr>
          <p:cNvPr id="3" name="Cloud Callout 2"/>
          <p:cNvSpPr/>
          <p:nvPr/>
        </p:nvSpPr>
        <p:spPr>
          <a:xfrm>
            <a:off x="390796" y="276646"/>
            <a:ext cx="8662048" cy="3093589"/>
          </a:xfrm>
          <a:prstGeom prst="cloudCallout">
            <a:avLst>
              <a:gd name="adj1" fmla="val -14239"/>
              <a:gd name="adj2" fmla="val 91753"/>
            </a:avLst>
          </a:prstGeom>
          <a:solidFill>
            <a:schemeClr val="accent1">
              <a:lumMod val="5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p:cNvSpPr txBox="1"/>
          <p:nvPr/>
        </p:nvSpPr>
        <p:spPr>
          <a:xfrm>
            <a:off x="1184834" y="555722"/>
            <a:ext cx="7414646" cy="2320635"/>
          </a:xfrm>
          <a:prstGeom prst="rect">
            <a:avLst/>
          </a:prstGeom>
          <a:noFill/>
        </p:spPr>
        <p:txBody>
          <a:bodyPr wrap="square" rtlCol="0">
            <a:spAutoFit/>
          </a:bodyPr>
          <a:lstStyle/>
          <a:p>
            <a:pPr algn="ctr">
              <a:lnSpc>
                <a:spcPct val="110000"/>
              </a:lnSpc>
            </a:pPr>
            <a:r>
              <a:rPr lang="en-US" sz="3600" b="1" dirty="0">
                <a:solidFill>
                  <a:srgbClr val="B5820E"/>
                </a:solidFill>
              </a:rPr>
              <a:t>The Big </a:t>
            </a:r>
            <a:r>
              <a:rPr lang="en-US" sz="3600" b="1" dirty="0" smtClean="0">
                <a:solidFill>
                  <a:srgbClr val="B5820E"/>
                </a:solidFill>
              </a:rPr>
              <a:t>Think </a:t>
            </a:r>
          </a:p>
          <a:p>
            <a:pPr algn="ctr">
              <a:lnSpc>
                <a:spcPct val="110000"/>
              </a:lnSpc>
            </a:pPr>
            <a:r>
              <a:rPr lang="en-US" sz="2400" b="1" dirty="0" smtClean="0">
                <a:solidFill>
                  <a:schemeClr val="bg1"/>
                </a:solidFill>
              </a:rPr>
              <a:t>What </a:t>
            </a:r>
            <a:r>
              <a:rPr lang="en-US" sz="2400" b="1" dirty="0">
                <a:solidFill>
                  <a:schemeClr val="bg1"/>
                </a:solidFill>
              </a:rPr>
              <a:t>o</a:t>
            </a:r>
            <a:r>
              <a:rPr lang="en-US" sz="2400" b="1" dirty="0" smtClean="0">
                <a:solidFill>
                  <a:schemeClr val="bg1"/>
                </a:solidFill>
              </a:rPr>
              <a:t>pportunities </a:t>
            </a:r>
            <a:r>
              <a:rPr lang="en-US" sz="2400" b="1" dirty="0">
                <a:solidFill>
                  <a:schemeClr val="bg1"/>
                </a:solidFill>
              </a:rPr>
              <a:t>c</a:t>
            </a:r>
            <a:r>
              <a:rPr lang="en-US" sz="2400" b="1" dirty="0" smtClean="0">
                <a:solidFill>
                  <a:schemeClr val="bg1"/>
                </a:solidFill>
              </a:rPr>
              <a:t>an </a:t>
            </a:r>
            <a:r>
              <a:rPr lang="en-US" sz="2400" b="1" dirty="0">
                <a:solidFill>
                  <a:schemeClr val="bg1"/>
                </a:solidFill>
              </a:rPr>
              <a:t>the River East </a:t>
            </a:r>
            <a:r>
              <a:rPr lang="en-US" sz="2400" b="1" dirty="0" err="1">
                <a:solidFill>
                  <a:schemeClr val="bg1"/>
                </a:solidFill>
              </a:rPr>
              <a:t>Transcona</a:t>
            </a:r>
            <a:r>
              <a:rPr lang="en-US" sz="2400" b="1" dirty="0">
                <a:solidFill>
                  <a:schemeClr val="bg1"/>
                </a:solidFill>
              </a:rPr>
              <a:t> School Division Pursue to </a:t>
            </a:r>
            <a:r>
              <a:rPr lang="en-US" sz="2400" b="1" dirty="0" smtClean="0">
                <a:solidFill>
                  <a:schemeClr val="bg1"/>
                </a:solidFill>
              </a:rPr>
              <a:t>support </a:t>
            </a:r>
            <a:r>
              <a:rPr lang="en-US" sz="2400" b="1" dirty="0">
                <a:solidFill>
                  <a:schemeClr val="bg1"/>
                </a:solidFill>
              </a:rPr>
              <a:t>c</a:t>
            </a:r>
            <a:r>
              <a:rPr lang="en-US" sz="2400" b="1" dirty="0" smtClean="0">
                <a:solidFill>
                  <a:schemeClr val="bg1"/>
                </a:solidFill>
              </a:rPr>
              <a:t>onsistent </a:t>
            </a:r>
            <a:r>
              <a:rPr lang="en-US" sz="2400" b="1" dirty="0">
                <a:solidFill>
                  <a:schemeClr val="bg1"/>
                </a:solidFill>
              </a:rPr>
              <a:t>d</a:t>
            </a:r>
            <a:r>
              <a:rPr lang="en-US" sz="2400" b="1" dirty="0" smtClean="0">
                <a:solidFill>
                  <a:schemeClr val="bg1"/>
                </a:solidFill>
              </a:rPr>
              <a:t>evelopment </a:t>
            </a:r>
          </a:p>
          <a:p>
            <a:pPr algn="ctr">
              <a:lnSpc>
                <a:spcPct val="110000"/>
              </a:lnSpc>
            </a:pPr>
            <a:r>
              <a:rPr lang="en-US" sz="2400" b="1" dirty="0" smtClean="0">
                <a:solidFill>
                  <a:schemeClr val="bg1"/>
                </a:solidFill>
              </a:rPr>
              <a:t>of </a:t>
            </a:r>
            <a:r>
              <a:rPr lang="en-US" sz="2400" b="1" dirty="0">
                <a:solidFill>
                  <a:schemeClr val="bg1"/>
                </a:solidFill>
              </a:rPr>
              <a:t>School Library Learning Commons </a:t>
            </a:r>
            <a:endParaRPr lang="en-US" sz="2400" b="1" dirty="0" smtClean="0">
              <a:solidFill>
                <a:schemeClr val="bg1"/>
              </a:solidFill>
            </a:endParaRPr>
          </a:p>
          <a:p>
            <a:pPr algn="ctr">
              <a:lnSpc>
                <a:spcPct val="110000"/>
              </a:lnSpc>
            </a:pPr>
            <a:r>
              <a:rPr lang="en-US" sz="2400" b="1" dirty="0" smtClean="0">
                <a:solidFill>
                  <a:schemeClr val="bg1"/>
                </a:solidFill>
              </a:rPr>
              <a:t>across </a:t>
            </a:r>
            <a:r>
              <a:rPr lang="en-US" sz="2400" b="1" dirty="0">
                <a:solidFill>
                  <a:schemeClr val="bg1"/>
                </a:solidFill>
              </a:rPr>
              <a:t>all schools?</a:t>
            </a:r>
            <a:endParaRPr lang="en-US" sz="2400" dirty="0">
              <a:solidFill>
                <a:schemeClr val="bg1"/>
              </a:solidFill>
            </a:endParaRPr>
          </a:p>
        </p:txBody>
      </p:sp>
    </p:spTree>
    <p:extLst>
      <p:ext uri="{BB962C8B-B14F-4D97-AF65-F5344CB8AC3E}">
        <p14:creationId xmlns:p14="http://schemas.microsoft.com/office/powerpoint/2010/main" val="2536523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Head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297" y="5043141"/>
            <a:ext cx="5192638" cy="1773096"/>
          </a:xfrm>
          <a:prstGeom prst="rect">
            <a:avLst/>
          </a:prstGeom>
        </p:spPr>
      </p:pic>
      <p:grpSp>
        <p:nvGrpSpPr>
          <p:cNvPr id="9" name="Group 8"/>
          <p:cNvGrpSpPr/>
          <p:nvPr/>
        </p:nvGrpSpPr>
        <p:grpSpPr>
          <a:xfrm>
            <a:off x="2879307" y="188623"/>
            <a:ext cx="5896921" cy="1521554"/>
            <a:chOff x="2879307" y="188623"/>
            <a:chExt cx="5896921" cy="1521554"/>
          </a:xfrm>
        </p:grpSpPr>
        <p:sp>
          <p:nvSpPr>
            <p:cNvPr id="6" name="Oval Callout 5"/>
            <p:cNvSpPr/>
            <p:nvPr/>
          </p:nvSpPr>
          <p:spPr>
            <a:xfrm>
              <a:off x="2879307" y="188623"/>
              <a:ext cx="5896921" cy="1521554"/>
            </a:xfrm>
            <a:prstGeom prst="wedgeEllipseCallout">
              <a:avLst>
                <a:gd name="adj1" fmla="val 25649"/>
                <a:gd name="adj2" fmla="val 140186"/>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TextBox 2"/>
            <p:cNvSpPr txBox="1"/>
            <p:nvPr/>
          </p:nvSpPr>
          <p:spPr>
            <a:xfrm>
              <a:off x="3382242" y="432159"/>
              <a:ext cx="4891051" cy="954107"/>
            </a:xfrm>
            <a:prstGeom prst="rect">
              <a:avLst/>
            </a:prstGeom>
            <a:noFill/>
          </p:spPr>
          <p:txBody>
            <a:bodyPr wrap="square" rtlCol="0">
              <a:spAutoFit/>
            </a:bodyPr>
            <a:lstStyle/>
            <a:p>
              <a:pPr algn="ctr"/>
              <a:r>
                <a:rPr lang="en-US" sz="2800" b="1" dirty="0" smtClean="0">
                  <a:solidFill>
                    <a:schemeClr val="bg1"/>
                  </a:solidFill>
                </a:rPr>
                <a:t>How can you collaborate to build a vibrant virtual library?</a:t>
              </a:r>
              <a:endParaRPr lang="en-US" sz="2800" b="1" dirty="0">
                <a:solidFill>
                  <a:schemeClr val="bg1"/>
                </a:solidFill>
              </a:endParaRPr>
            </a:p>
          </p:txBody>
        </p:sp>
      </p:grpSp>
      <p:grpSp>
        <p:nvGrpSpPr>
          <p:cNvPr id="10" name="Group 9"/>
          <p:cNvGrpSpPr/>
          <p:nvPr/>
        </p:nvGrpSpPr>
        <p:grpSpPr>
          <a:xfrm>
            <a:off x="188601" y="2011974"/>
            <a:ext cx="5896921" cy="1521554"/>
            <a:chOff x="188601" y="2011974"/>
            <a:chExt cx="5896921" cy="1521554"/>
          </a:xfrm>
        </p:grpSpPr>
        <p:sp>
          <p:nvSpPr>
            <p:cNvPr id="7" name="Oval Callout 6"/>
            <p:cNvSpPr/>
            <p:nvPr/>
          </p:nvSpPr>
          <p:spPr>
            <a:xfrm>
              <a:off x="188601" y="2011974"/>
              <a:ext cx="5896921" cy="1521554"/>
            </a:xfrm>
            <a:prstGeom prst="wedgeEllipseCallout">
              <a:avLst>
                <a:gd name="adj1" fmla="val -37677"/>
                <a:gd name="adj2" fmla="val 89773"/>
              </a:avLst>
            </a:prstGeom>
            <a:solidFill>
              <a:srgbClr val="B5820E"/>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TextBox 3"/>
            <p:cNvSpPr txBox="1"/>
            <p:nvPr/>
          </p:nvSpPr>
          <p:spPr>
            <a:xfrm>
              <a:off x="741101" y="2275360"/>
              <a:ext cx="4728082" cy="954107"/>
            </a:xfrm>
            <a:prstGeom prst="rect">
              <a:avLst/>
            </a:prstGeom>
            <a:noFill/>
          </p:spPr>
          <p:txBody>
            <a:bodyPr wrap="square" rtlCol="0">
              <a:spAutoFit/>
            </a:bodyPr>
            <a:lstStyle/>
            <a:p>
              <a:pPr algn="ctr"/>
              <a:r>
                <a:rPr lang="en-US" sz="2800" b="1" dirty="0" smtClean="0">
                  <a:solidFill>
                    <a:srgbClr val="FFFFFF"/>
                  </a:solidFill>
                </a:rPr>
                <a:t>How can you collaborate to foster professional learning?</a:t>
              </a:r>
              <a:endParaRPr lang="en-US" sz="2800" b="1" dirty="0">
                <a:solidFill>
                  <a:srgbClr val="FFFFFF"/>
                </a:solidFill>
              </a:endParaRPr>
            </a:p>
          </p:txBody>
        </p:sp>
      </p:grpSp>
      <p:grpSp>
        <p:nvGrpSpPr>
          <p:cNvPr id="11" name="Group 10"/>
          <p:cNvGrpSpPr/>
          <p:nvPr/>
        </p:nvGrpSpPr>
        <p:grpSpPr>
          <a:xfrm>
            <a:off x="2879307" y="3684427"/>
            <a:ext cx="5896921" cy="1521554"/>
            <a:chOff x="2879307" y="3684427"/>
            <a:chExt cx="5896921" cy="1521554"/>
          </a:xfrm>
        </p:grpSpPr>
        <p:sp>
          <p:nvSpPr>
            <p:cNvPr id="8" name="Oval Callout 7"/>
            <p:cNvSpPr/>
            <p:nvPr/>
          </p:nvSpPr>
          <p:spPr>
            <a:xfrm>
              <a:off x="2879307" y="3684427"/>
              <a:ext cx="5896921" cy="1521554"/>
            </a:xfrm>
            <a:prstGeom prst="wedgeEllipseCallout">
              <a:avLst>
                <a:gd name="adj1" fmla="val -37677"/>
                <a:gd name="adj2" fmla="val 89773"/>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3382242" y="3917227"/>
              <a:ext cx="5205385" cy="954107"/>
            </a:xfrm>
            <a:prstGeom prst="rect">
              <a:avLst/>
            </a:prstGeom>
            <a:noFill/>
          </p:spPr>
          <p:txBody>
            <a:bodyPr wrap="square" rtlCol="0">
              <a:spAutoFit/>
            </a:bodyPr>
            <a:lstStyle/>
            <a:p>
              <a:pPr algn="ctr"/>
              <a:r>
                <a:rPr lang="en-US" sz="2800" b="1" dirty="0" smtClean="0">
                  <a:solidFill>
                    <a:srgbClr val="FFFFFF"/>
                  </a:solidFill>
                </a:rPr>
                <a:t>How can you collaborate to measure and celebrate success?</a:t>
              </a:r>
              <a:endParaRPr lang="en-US" sz="2800" b="1" dirty="0">
                <a:solidFill>
                  <a:srgbClr val="FFFFFF"/>
                </a:solidFill>
              </a:endParaRPr>
            </a:p>
          </p:txBody>
        </p:sp>
      </p:grpSp>
    </p:spTree>
    <p:extLst>
      <p:ext uri="{BB962C8B-B14F-4D97-AF65-F5344CB8AC3E}">
        <p14:creationId xmlns:p14="http://schemas.microsoft.com/office/powerpoint/2010/main" val="1179648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TSDsessiongoals.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874" y="0"/>
            <a:ext cx="6598300" cy="6858000"/>
          </a:xfrm>
          <a:prstGeom prst="rect">
            <a:avLst/>
          </a:prstGeom>
        </p:spPr>
      </p:pic>
    </p:spTree>
    <p:extLst>
      <p:ext uri="{BB962C8B-B14F-4D97-AF65-F5344CB8AC3E}">
        <p14:creationId xmlns:p14="http://schemas.microsoft.com/office/powerpoint/2010/main" val="1280026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Heade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512" y="172617"/>
            <a:ext cx="3821996" cy="1305072"/>
          </a:xfrm>
          <a:prstGeom prst="rect">
            <a:avLst/>
          </a:prstGeom>
        </p:spPr>
      </p:pic>
      <p:sp>
        <p:nvSpPr>
          <p:cNvPr id="3" name="TextBox 2"/>
          <p:cNvSpPr txBox="1"/>
          <p:nvPr/>
        </p:nvSpPr>
        <p:spPr>
          <a:xfrm>
            <a:off x="4682653" y="523582"/>
            <a:ext cx="4118166" cy="954107"/>
          </a:xfrm>
          <a:prstGeom prst="rect">
            <a:avLst/>
          </a:prstGeom>
          <a:noFill/>
        </p:spPr>
        <p:txBody>
          <a:bodyPr wrap="square" rtlCol="0">
            <a:spAutoFit/>
          </a:bodyPr>
          <a:lstStyle/>
          <a:p>
            <a:r>
              <a:rPr lang="en-US" sz="2800" b="1" dirty="0" smtClean="0">
                <a:solidFill>
                  <a:schemeClr val="accent1">
                    <a:lumMod val="75000"/>
                  </a:schemeClr>
                </a:solidFill>
              </a:rPr>
              <a:t>Collaborative Leadership in the Learning Commons</a:t>
            </a:r>
            <a:endParaRPr lang="en-US" sz="2800" b="1" dirty="0">
              <a:solidFill>
                <a:schemeClr val="accent1">
                  <a:lumMod val="75000"/>
                </a:schemeClr>
              </a:solidFill>
            </a:endParaRPr>
          </a:p>
        </p:txBody>
      </p:sp>
      <p:sp>
        <p:nvSpPr>
          <p:cNvPr id="5" name="TextBox 4"/>
          <p:cNvSpPr txBox="1"/>
          <p:nvPr/>
        </p:nvSpPr>
        <p:spPr>
          <a:xfrm>
            <a:off x="4297777" y="2380895"/>
            <a:ext cx="4406926" cy="523220"/>
          </a:xfrm>
          <a:prstGeom prst="rect">
            <a:avLst/>
          </a:prstGeom>
          <a:noFill/>
        </p:spPr>
        <p:txBody>
          <a:bodyPr wrap="none" rtlCol="0">
            <a:spAutoFit/>
          </a:bodyPr>
          <a:lstStyle/>
          <a:p>
            <a:r>
              <a:rPr lang="en-US" sz="2800" b="1" dirty="0" smtClean="0">
                <a:solidFill>
                  <a:schemeClr val="accent2"/>
                </a:solidFill>
              </a:rPr>
              <a:t>Thank you, and best wishes!</a:t>
            </a:r>
            <a:endParaRPr lang="en-US" sz="2800" b="1" dirty="0">
              <a:solidFill>
                <a:schemeClr val="accent2"/>
              </a:solidFill>
            </a:endParaRPr>
          </a:p>
        </p:txBody>
      </p:sp>
      <p:sp>
        <p:nvSpPr>
          <p:cNvPr id="6" name="TextBox 5"/>
          <p:cNvSpPr txBox="1"/>
          <p:nvPr/>
        </p:nvSpPr>
        <p:spPr>
          <a:xfrm>
            <a:off x="4849431" y="3540440"/>
            <a:ext cx="3389319" cy="523220"/>
          </a:xfrm>
          <a:prstGeom prst="rect">
            <a:avLst/>
          </a:prstGeom>
          <a:noFill/>
        </p:spPr>
        <p:txBody>
          <a:bodyPr wrap="none" rtlCol="0">
            <a:spAutoFit/>
          </a:bodyPr>
          <a:lstStyle/>
          <a:p>
            <a:r>
              <a:rPr lang="en-US" sz="2800" b="1" dirty="0" err="1" smtClean="0">
                <a:solidFill>
                  <a:schemeClr val="accent1">
                    <a:lumMod val="75000"/>
                  </a:schemeClr>
                </a:solidFill>
              </a:rPr>
              <a:t>www.bythebrooks.ca</a:t>
            </a:r>
            <a:endParaRPr lang="en-US" sz="2800" b="1" dirty="0">
              <a:solidFill>
                <a:schemeClr val="accent1">
                  <a:lumMod val="75000"/>
                </a:schemeClr>
              </a:solidFill>
            </a:endParaRPr>
          </a:p>
        </p:txBody>
      </p:sp>
      <p:grpSp>
        <p:nvGrpSpPr>
          <p:cNvPr id="10" name="Group 9"/>
          <p:cNvGrpSpPr/>
          <p:nvPr/>
        </p:nvGrpSpPr>
        <p:grpSpPr>
          <a:xfrm>
            <a:off x="5602276" y="4394784"/>
            <a:ext cx="1883628" cy="461665"/>
            <a:chOff x="5551949" y="4265317"/>
            <a:chExt cx="1883628" cy="461665"/>
          </a:xfrm>
        </p:grpSpPr>
        <p:pic>
          <p:nvPicPr>
            <p:cNvPr id="7" name="Picture 6" descr="Twitter-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1949" y="4302175"/>
              <a:ext cx="387948" cy="387948"/>
            </a:xfrm>
            <a:prstGeom prst="rect">
              <a:avLst/>
            </a:prstGeom>
          </p:spPr>
        </p:pic>
        <p:sp>
          <p:nvSpPr>
            <p:cNvPr id="8" name="TextBox 7"/>
            <p:cNvSpPr txBox="1"/>
            <p:nvPr/>
          </p:nvSpPr>
          <p:spPr>
            <a:xfrm>
              <a:off x="5942861" y="4265317"/>
              <a:ext cx="1492716" cy="461665"/>
            </a:xfrm>
            <a:prstGeom prst="rect">
              <a:avLst/>
            </a:prstGeom>
            <a:noFill/>
          </p:spPr>
          <p:txBody>
            <a:bodyPr wrap="none" rtlCol="0">
              <a:spAutoFit/>
            </a:bodyPr>
            <a:lstStyle/>
            <a:p>
              <a:r>
                <a:rPr lang="en-US" sz="2400" b="1" dirty="0">
                  <a:solidFill>
                    <a:srgbClr val="376092"/>
                  </a:solidFill>
                  <a:latin typeface="Calibri"/>
                </a:rPr>
                <a:t>@</a:t>
              </a:r>
              <a:r>
                <a:rPr lang="en-US" sz="2400" b="1" dirty="0" err="1">
                  <a:solidFill>
                    <a:srgbClr val="376092"/>
                  </a:solidFill>
                  <a:latin typeface="Calibri"/>
                </a:rPr>
                <a:t>AnitaBK</a:t>
              </a:r>
              <a:endParaRPr lang="en-US" sz="2400" b="1" dirty="0">
                <a:solidFill>
                  <a:srgbClr val="376092"/>
                </a:solidFill>
                <a:latin typeface="Calibri"/>
              </a:endParaRPr>
            </a:p>
          </p:txBody>
        </p:sp>
      </p:grpSp>
      <p:sp>
        <p:nvSpPr>
          <p:cNvPr id="9" name="TextBox 8"/>
          <p:cNvSpPr txBox="1"/>
          <p:nvPr/>
        </p:nvSpPr>
        <p:spPr>
          <a:xfrm>
            <a:off x="5111183" y="5187572"/>
            <a:ext cx="2865814" cy="400110"/>
          </a:xfrm>
          <a:prstGeom prst="rect">
            <a:avLst/>
          </a:prstGeom>
          <a:noFill/>
        </p:spPr>
        <p:txBody>
          <a:bodyPr wrap="none" rtlCol="0">
            <a:spAutoFit/>
          </a:bodyPr>
          <a:lstStyle/>
          <a:p>
            <a:r>
              <a:rPr lang="en-US" sz="2000" b="1" dirty="0" err="1" smtClean="0">
                <a:solidFill>
                  <a:srgbClr val="376092"/>
                </a:solidFill>
              </a:rPr>
              <a:t>anitabk@bythebrooks.ca</a:t>
            </a:r>
            <a:endParaRPr lang="en-US" sz="2000" b="1" dirty="0">
              <a:solidFill>
                <a:srgbClr val="376092"/>
              </a:solidFill>
            </a:endParaRPr>
          </a:p>
        </p:txBody>
      </p:sp>
      <p:sp>
        <p:nvSpPr>
          <p:cNvPr id="11" name="Rectangle 10"/>
          <p:cNvSpPr/>
          <p:nvPr/>
        </p:nvSpPr>
        <p:spPr>
          <a:xfrm>
            <a:off x="4682653" y="3360854"/>
            <a:ext cx="3694803" cy="2552708"/>
          </a:xfrm>
          <a:prstGeom prst="rect">
            <a:avLst/>
          </a:pr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936533" y="2171904"/>
            <a:ext cx="2898242" cy="4472836"/>
            <a:chOff x="1064823" y="2171904"/>
            <a:chExt cx="2898242" cy="4472836"/>
          </a:xfrm>
        </p:grpSpPr>
        <p:pic>
          <p:nvPicPr>
            <p:cNvPr id="4" name="Picture 3" descr="AnitaBK2012_Pic4prin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823" y="2171904"/>
              <a:ext cx="2898242" cy="405753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411210" y="6275408"/>
              <a:ext cx="2193855" cy="369332"/>
            </a:xfrm>
            <a:prstGeom prst="rect">
              <a:avLst/>
            </a:prstGeom>
            <a:noFill/>
          </p:spPr>
          <p:txBody>
            <a:bodyPr wrap="none" rtlCol="0">
              <a:spAutoFit/>
            </a:bodyPr>
            <a:lstStyle/>
            <a:p>
              <a:r>
                <a:rPr lang="en-US" dirty="0" smtClean="0"/>
                <a:t>Anita Brooks Kirkland</a:t>
              </a:r>
              <a:endParaRPr lang="en-US" dirty="0"/>
            </a:p>
          </p:txBody>
        </p:sp>
      </p:grpSp>
      <p:cxnSp>
        <p:nvCxnSpPr>
          <p:cNvPr id="15" name="Straight Connector 14"/>
          <p:cNvCxnSpPr/>
          <p:nvPr/>
        </p:nvCxnSpPr>
        <p:spPr>
          <a:xfrm>
            <a:off x="474680" y="1783048"/>
            <a:ext cx="8230023"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70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5750" y="1682750"/>
            <a:ext cx="4349750" cy="4159250"/>
          </a:xfrm>
          <a:prstGeom prst="rect">
            <a:avLst/>
          </a:prstGeom>
          <a:noFill/>
          <a:ln w="3810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563587" y="254000"/>
            <a:ext cx="4352047" cy="1168525"/>
          </a:xfrm>
          <a:prstGeom prst="rect">
            <a:avLst/>
          </a:prstGeom>
          <a:noFill/>
        </p:spPr>
        <p:txBody>
          <a:bodyPr wrap="none" rtlCol="0">
            <a:spAutoFit/>
          </a:bodyPr>
          <a:lstStyle/>
          <a:p>
            <a:pPr algn="ctr">
              <a:lnSpc>
                <a:spcPct val="110000"/>
              </a:lnSpc>
            </a:pPr>
            <a:r>
              <a:rPr lang="en-US" sz="3600" b="1" dirty="0" smtClean="0">
                <a:solidFill>
                  <a:srgbClr val="CC0000"/>
                </a:solidFill>
              </a:rPr>
              <a:t>Goals and Aspirations</a:t>
            </a:r>
          </a:p>
          <a:p>
            <a:pPr algn="ctr">
              <a:lnSpc>
                <a:spcPct val="110000"/>
              </a:lnSpc>
            </a:pPr>
            <a:r>
              <a:rPr lang="en-US" sz="2800" b="1" dirty="0" smtClean="0">
                <a:solidFill>
                  <a:srgbClr val="3399CC"/>
                </a:solidFill>
              </a:rPr>
              <a:t>Strategic Alignment</a:t>
            </a:r>
          </a:p>
        </p:txBody>
      </p:sp>
      <p:grpSp>
        <p:nvGrpSpPr>
          <p:cNvPr id="9" name="Group 8"/>
          <p:cNvGrpSpPr/>
          <p:nvPr/>
        </p:nvGrpSpPr>
        <p:grpSpPr>
          <a:xfrm>
            <a:off x="480003" y="2043716"/>
            <a:ext cx="3948383" cy="3544284"/>
            <a:chOff x="226742" y="2043716"/>
            <a:chExt cx="4359952" cy="3687160"/>
          </a:xfrm>
        </p:grpSpPr>
        <p:pic>
          <p:nvPicPr>
            <p:cNvPr id="6" name="Picture 5" descr="RETSDlog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8815" y="3972370"/>
              <a:ext cx="1913400" cy="1758506"/>
            </a:xfrm>
            <a:prstGeom prst="rect">
              <a:avLst/>
            </a:prstGeom>
          </p:spPr>
        </p:pic>
        <p:pic>
          <p:nvPicPr>
            <p:cNvPr id="7" name="Picture 6" descr="wsdlogo_rgb2a_WEB-300x13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42" y="2762250"/>
              <a:ext cx="2750271" cy="1210119"/>
            </a:xfrm>
            <a:prstGeom prst="rect">
              <a:avLst/>
            </a:prstGeom>
          </p:spPr>
        </p:pic>
        <p:pic>
          <p:nvPicPr>
            <p:cNvPr id="3" name="Picture 2" descr="mb-logo.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7375" y="2043716"/>
              <a:ext cx="3460750" cy="663041"/>
            </a:xfrm>
            <a:prstGeom prst="rect">
              <a:avLst/>
            </a:prstGeom>
          </p:spPr>
        </p:pic>
        <p:pic>
          <p:nvPicPr>
            <p:cNvPr id="5" name="Picture 4" descr="PTSDlogo.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18138" y="4093449"/>
              <a:ext cx="2317750" cy="684628"/>
            </a:xfrm>
            <a:prstGeom prst="rect">
              <a:avLst/>
            </a:prstGeom>
          </p:spPr>
        </p:pic>
        <p:pic>
          <p:nvPicPr>
            <p:cNvPr id="4" name="Picture 3" descr="LRhome_logo_2008.png"/>
            <p:cNvPicPr>
              <a:picLocks noChangeAspect="1"/>
            </p:cNvPicPr>
            <p:nvPr/>
          </p:nvPicPr>
          <p:blipFill rotWithShape="1">
            <a:blip r:embed="rId6" cstate="screen">
              <a:extLst>
                <a:ext uri="{28A0092B-C50C-407E-A947-70E740481C1C}">
                  <a14:useLocalDpi xmlns:a14="http://schemas.microsoft.com/office/drawing/2010/main"/>
                </a:ext>
              </a:extLst>
            </a:blip>
            <a:srcRect t="15743" r="24205" b="16154"/>
            <a:stretch/>
          </p:blipFill>
          <p:spPr>
            <a:xfrm>
              <a:off x="2352215" y="2825750"/>
              <a:ext cx="2234479" cy="841392"/>
            </a:xfrm>
            <a:prstGeom prst="rect">
              <a:avLst/>
            </a:prstGeom>
          </p:spPr>
        </p:pic>
      </p:grpSp>
      <p:pic>
        <p:nvPicPr>
          <p:cNvPr id="11" name="Picture 10" descr="LLcov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86376" y="1682750"/>
            <a:ext cx="3307602" cy="4280426"/>
          </a:xfrm>
          <a:prstGeom prst="rect">
            <a:avLst/>
          </a:prstGeom>
          <a:ln>
            <a:noFill/>
          </a:ln>
          <a:effectLst>
            <a:outerShdw blurRad="292100" dist="139700" dir="2700000" algn="tl" rotWithShape="0">
              <a:srgbClr val="333333">
                <a:alpha val="65000"/>
              </a:srgbClr>
            </a:outerShdw>
          </a:effectLst>
        </p:spPr>
      </p:pic>
      <p:sp>
        <p:nvSpPr>
          <p:cNvPr id="12" name="Heart 11"/>
          <p:cNvSpPr/>
          <p:nvPr/>
        </p:nvSpPr>
        <p:spPr>
          <a:xfrm>
            <a:off x="3940657" y="3413126"/>
            <a:ext cx="1821968" cy="1809750"/>
          </a:xfrm>
          <a:prstGeom prst="heart">
            <a:avLst/>
          </a:prstGeom>
          <a:solidFill>
            <a:srgbClr val="CC0000"/>
          </a:solidFill>
          <a:ln>
            <a:solidFill>
              <a:srgbClr val="CC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9018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tWithIC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3015" y="1174750"/>
            <a:ext cx="2625140" cy="2349500"/>
          </a:xfrm>
          <a:prstGeom prst="rect">
            <a:avLst/>
          </a:prstGeom>
          <a:ln>
            <a:noFill/>
          </a:ln>
          <a:effectLst>
            <a:outerShdw blurRad="292100" dist="139700" dir="2700000" algn="tl" rotWithShape="0">
              <a:srgbClr val="333333">
                <a:alpha val="65000"/>
              </a:srgbClr>
            </a:outerShdw>
          </a:effectLst>
        </p:spPr>
      </p:pic>
      <p:pic>
        <p:nvPicPr>
          <p:cNvPr id="3" name="Picture 2" descr="LitICTdo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250" y="1471413"/>
            <a:ext cx="1825625" cy="2368748"/>
          </a:xfrm>
          <a:prstGeom prst="rect">
            <a:avLst/>
          </a:prstGeom>
          <a:ln>
            <a:noFill/>
          </a:ln>
          <a:effectLst>
            <a:outerShdw blurRad="292100" dist="139700" dir="2700000" algn="tl" rotWithShape="0">
              <a:srgbClr val="333333">
                <a:alpha val="65000"/>
              </a:srgbClr>
            </a:outerShdw>
          </a:effectLst>
        </p:spPr>
      </p:pic>
      <p:pic>
        <p:nvPicPr>
          <p:cNvPr id="5" name="Picture 4" descr="ManitobaBYODguid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7500" y="1293810"/>
            <a:ext cx="2730500" cy="3522345"/>
          </a:xfrm>
          <a:prstGeom prst="rect">
            <a:avLst/>
          </a:prstGeom>
          <a:ln>
            <a:noFill/>
          </a:ln>
          <a:effectLst>
            <a:outerShdw blurRad="292100" dist="139700" dir="2700000" algn="tl" rotWithShape="0">
              <a:srgbClr val="333333">
                <a:alpha val="65000"/>
              </a:srgbClr>
            </a:outerShdw>
          </a:effectLst>
        </p:spPr>
      </p:pic>
      <p:pic>
        <p:nvPicPr>
          <p:cNvPr id="6" name="Picture 5" descr="ReconciliationGuid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8875" y="3222625"/>
            <a:ext cx="2540000" cy="3295650"/>
          </a:xfrm>
          <a:prstGeom prst="rect">
            <a:avLst/>
          </a:prstGeom>
          <a:ln>
            <a:noFill/>
          </a:ln>
          <a:effectLst>
            <a:outerShdw blurRad="292100" dist="139700" dir="2700000" algn="tl" rotWithShape="0">
              <a:srgbClr val="333333">
                <a:alpha val="65000"/>
              </a:srgbClr>
            </a:outerShdw>
          </a:effectLst>
        </p:spPr>
      </p:pic>
      <p:pic>
        <p:nvPicPr>
          <p:cNvPr id="7" name="Picture 6" descr="mb-logo.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14638" y="116983"/>
            <a:ext cx="3946691" cy="756142"/>
          </a:xfrm>
          <a:prstGeom prst="rect">
            <a:avLst/>
          </a:prstGeom>
        </p:spPr>
      </p:pic>
      <p:pic>
        <p:nvPicPr>
          <p:cNvPr id="2" name="Picture 1" descr="DiversityEdManitoba.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7625" y="3983037"/>
            <a:ext cx="4234172" cy="2678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20877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5488" y="1367631"/>
            <a:ext cx="8997452" cy="5429314"/>
            <a:chOff x="85488" y="1367631"/>
            <a:chExt cx="8997452" cy="5429314"/>
          </a:xfrm>
        </p:grpSpPr>
        <p:sp>
          <p:nvSpPr>
            <p:cNvPr id="5" name="Rectangle 4"/>
            <p:cNvSpPr/>
            <p:nvPr/>
          </p:nvSpPr>
          <p:spPr>
            <a:xfrm>
              <a:off x="85488" y="1367631"/>
              <a:ext cx="8997452" cy="5429314"/>
            </a:xfrm>
            <a:prstGeom prst="rect">
              <a:avLst/>
            </a:prstGeom>
            <a:solidFill>
              <a:schemeClr val="accent5">
                <a:lumMod val="40000"/>
                <a:lumOff val="60000"/>
              </a:schemeClr>
            </a:solidFill>
            <a:ln w="57150" cmpd="sng">
              <a:solidFill>
                <a:srgbClr val="21596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33400" y="1470572"/>
              <a:ext cx="8153400" cy="954107"/>
            </a:xfrm>
            <a:prstGeom prst="rect">
              <a:avLst/>
            </a:prstGeom>
            <a:noFill/>
          </p:spPr>
          <p:txBody>
            <a:bodyPr wrap="square" rtlCol="0">
              <a:spAutoFit/>
            </a:bodyPr>
            <a:lstStyle/>
            <a:p>
              <a:pPr algn="ctr"/>
              <a:r>
                <a:rPr lang="en-CA" sz="2800" b="1" dirty="0" smtClean="0">
                  <a:latin typeface="Calibri" panose="020F0502020204030204" pitchFamily="34" charset="0"/>
                </a:rPr>
                <a:t>How does “Leading Learning” fit with RETSD’s Priorities and 21</a:t>
              </a:r>
              <a:r>
                <a:rPr lang="en-CA" sz="2800" b="1" baseline="30000" dirty="0" smtClean="0">
                  <a:latin typeface="Calibri" panose="020F0502020204030204" pitchFamily="34" charset="0"/>
                </a:rPr>
                <a:t>st</a:t>
              </a:r>
              <a:r>
                <a:rPr lang="en-CA" sz="2800" b="1" dirty="0" smtClean="0">
                  <a:latin typeface="Calibri" panose="020F0502020204030204" pitchFamily="34" charset="0"/>
                </a:rPr>
                <a:t> Century Belief Statements?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997" y="5347989"/>
              <a:ext cx="8743782" cy="129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143827"/>
              <a:ext cx="8153400" cy="3139321"/>
            </a:xfrm>
            <a:prstGeom prst="rect">
              <a:avLst/>
            </a:prstGeom>
            <a:noFill/>
          </p:spPr>
          <p:txBody>
            <a:bodyPr wrap="square" rtlCol="0">
              <a:spAutoFit/>
            </a:bodyPr>
            <a:lstStyle/>
            <a:p>
              <a:endParaRPr lang="en-CA" b="1" dirty="0"/>
            </a:p>
            <a:p>
              <a:r>
                <a:rPr lang="en-CA" b="1" dirty="0" smtClean="0">
                  <a:latin typeface="Calibri" panose="020F0502020204030204" pitchFamily="34" charset="0"/>
                </a:rPr>
                <a:t>Expectations for Student Learning</a:t>
              </a:r>
            </a:p>
            <a:p>
              <a:endParaRPr lang="en-CA" b="1" dirty="0" smtClean="0">
                <a:latin typeface="Calibri" panose="020F0502020204030204" pitchFamily="34" charset="0"/>
              </a:endParaRPr>
            </a:p>
            <a:p>
              <a:pPr marL="514350" indent="-514350">
                <a:buFont typeface="+mj-lt"/>
                <a:buAutoNum type="arabicPeriod"/>
              </a:pPr>
              <a:r>
                <a:rPr lang="en-CA" b="1" dirty="0" smtClean="0">
                  <a:latin typeface="Calibri" panose="020F0502020204030204" pitchFamily="34" charset="0"/>
                </a:rPr>
                <a:t>All students in RETSD will be personally and intellectually engaged in their learning at school.</a:t>
              </a:r>
            </a:p>
            <a:p>
              <a:pPr marL="514350" indent="-514350">
                <a:buFont typeface="+mj-lt"/>
                <a:buAutoNum type="arabicPeriod"/>
              </a:pPr>
              <a:r>
                <a:rPr lang="en-CA" b="1" dirty="0" smtClean="0">
                  <a:latin typeface="Calibri" panose="020F0502020204030204" pitchFamily="34" charset="0"/>
                </a:rPr>
                <a:t>By the end of Grade 8, all students in RETSD will meet the provincial curricular standards in literacy and numeracy, allowing them the greatest possibility for success in high school.</a:t>
              </a:r>
            </a:p>
            <a:p>
              <a:pPr marL="514350" indent="-514350">
                <a:buFont typeface="+mj-lt"/>
                <a:buAutoNum type="arabicPeriod"/>
              </a:pPr>
              <a:r>
                <a:rPr lang="en-CA" b="1" dirty="0" smtClean="0">
                  <a:latin typeface="Calibri" panose="020F0502020204030204" pitchFamily="34" charset="0"/>
                </a:rPr>
                <a:t>Individuals excel where there are high expectations and challenging learning opportunities.</a:t>
              </a:r>
            </a:p>
            <a:p>
              <a:pPr marL="514350" indent="-514350">
                <a:buFont typeface="+mj-lt"/>
                <a:buAutoNum type="arabicPeriod"/>
              </a:pPr>
              <a:r>
                <a:rPr lang="en-CA" b="1" dirty="0" smtClean="0">
                  <a:latin typeface="Calibri" panose="020F0502020204030204" pitchFamily="34" charset="0"/>
                </a:rPr>
                <a:t>Everyone is unique and can achieve success.</a:t>
              </a:r>
            </a:p>
          </p:txBody>
        </p:sp>
      </p:grpSp>
      <p:grpSp>
        <p:nvGrpSpPr>
          <p:cNvPr id="10" name="Group 9"/>
          <p:cNvGrpSpPr/>
          <p:nvPr/>
        </p:nvGrpSpPr>
        <p:grpSpPr>
          <a:xfrm>
            <a:off x="5536073" y="146531"/>
            <a:ext cx="2967602" cy="1074567"/>
            <a:chOff x="5536073" y="146531"/>
            <a:chExt cx="2967602" cy="1074567"/>
          </a:xfrm>
        </p:grpSpPr>
        <p:sp>
          <p:nvSpPr>
            <p:cNvPr id="9" name="Line Callout 2 8"/>
            <p:cNvSpPr/>
            <p:nvPr/>
          </p:nvSpPr>
          <p:spPr>
            <a:xfrm>
              <a:off x="5536073" y="146531"/>
              <a:ext cx="2967602" cy="1074567"/>
            </a:xfrm>
            <a:prstGeom prst="borderCallout2">
              <a:avLst>
                <a:gd name="adj1" fmla="val 52516"/>
                <a:gd name="adj2" fmla="val -3505"/>
                <a:gd name="adj3" fmla="val 74594"/>
                <a:gd name="adj4" fmla="val -23564"/>
                <a:gd name="adj5" fmla="val 104545"/>
                <a:gd name="adj6" fmla="val -37248"/>
              </a:avLst>
            </a:prstGeom>
            <a:solidFill>
              <a:schemeClr val="accent5">
                <a:lumMod val="75000"/>
              </a:schemeClr>
            </a:solidFill>
            <a:ln w="57150" cmpd="sng">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633775" y="195375"/>
              <a:ext cx="2784416" cy="954107"/>
            </a:xfrm>
            <a:prstGeom prst="rect">
              <a:avLst/>
            </a:prstGeom>
            <a:noFill/>
          </p:spPr>
          <p:txBody>
            <a:bodyPr wrap="square" rtlCol="0">
              <a:spAutoFit/>
            </a:bodyPr>
            <a:lstStyle/>
            <a:p>
              <a:pPr algn="ctr"/>
              <a:r>
                <a:rPr lang="en-US" sz="2400" b="1" dirty="0">
                  <a:solidFill>
                    <a:schemeClr val="bg1"/>
                  </a:solidFill>
                </a:rPr>
                <a:t>Carol </a:t>
              </a:r>
              <a:r>
                <a:rPr lang="en-US" sz="2400" b="1" dirty="0" err="1">
                  <a:solidFill>
                    <a:schemeClr val="bg1"/>
                  </a:solidFill>
                </a:rPr>
                <a:t>Ridd</a:t>
              </a:r>
              <a:endParaRPr lang="en-US" sz="2400" dirty="0">
                <a:solidFill>
                  <a:schemeClr val="bg1"/>
                </a:solidFill>
              </a:endParaRPr>
            </a:p>
            <a:p>
              <a:pPr algn="ctr"/>
              <a:r>
                <a:rPr lang="en-US" sz="1600" b="1" dirty="0">
                  <a:solidFill>
                    <a:schemeClr val="bg1"/>
                  </a:solidFill>
                </a:rPr>
                <a:t>Consultant for the Arts &amp; Library </a:t>
              </a:r>
              <a:r>
                <a:rPr lang="en-US" sz="1600" b="1" dirty="0" smtClean="0">
                  <a:solidFill>
                    <a:schemeClr val="bg1"/>
                  </a:solidFill>
                </a:rPr>
                <a:t>Programming, RETSD</a:t>
              </a:r>
              <a:endParaRPr lang="en-US" sz="1600" dirty="0">
                <a:solidFill>
                  <a:schemeClr val="bg1"/>
                </a:solidFill>
              </a:endParaRPr>
            </a:p>
          </p:txBody>
        </p:sp>
      </p:grpSp>
    </p:spTree>
    <p:extLst>
      <p:ext uri="{BB962C8B-B14F-4D97-AF65-F5344CB8AC3E}">
        <p14:creationId xmlns:p14="http://schemas.microsoft.com/office/powerpoint/2010/main" val="7782792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dardsBingo.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0810" y="752636"/>
            <a:ext cx="5103626" cy="5425248"/>
          </a:xfrm>
          <a:prstGeom prst="rect">
            <a:avLst/>
          </a:prstGeom>
          <a:ln>
            <a:solidFill>
              <a:schemeClr val="accent1"/>
            </a:solidFill>
          </a:ln>
        </p:spPr>
      </p:pic>
      <p:sp>
        <p:nvSpPr>
          <p:cNvPr id="3" name="TextBox 2"/>
          <p:cNvSpPr txBox="1"/>
          <p:nvPr/>
        </p:nvSpPr>
        <p:spPr>
          <a:xfrm>
            <a:off x="2132166" y="102851"/>
            <a:ext cx="5054063" cy="646331"/>
          </a:xfrm>
          <a:prstGeom prst="rect">
            <a:avLst/>
          </a:prstGeom>
          <a:noFill/>
        </p:spPr>
        <p:txBody>
          <a:bodyPr wrap="none" rtlCol="0">
            <a:spAutoFit/>
          </a:bodyPr>
          <a:lstStyle/>
          <a:p>
            <a:r>
              <a:rPr lang="en-US" sz="3600" b="1" dirty="0">
                <a:solidFill>
                  <a:srgbClr val="3399CC"/>
                </a:solidFill>
                <a:latin typeface="Calibri"/>
              </a:rPr>
              <a:t>Leading Learning BINGO</a:t>
            </a:r>
            <a:r>
              <a:rPr lang="en-US" sz="3600" b="1" i="1" dirty="0">
                <a:solidFill>
                  <a:srgbClr val="3399CC"/>
                </a:solidFill>
                <a:latin typeface="Calibri"/>
              </a:rPr>
              <a:t>!</a:t>
            </a:r>
          </a:p>
        </p:txBody>
      </p:sp>
      <p:sp>
        <p:nvSpPr>
          <p:cNvPr id="4" name="TextBox 3"/>
          <p:cNvSpPr txBox="1"/>
          <p:nvPr/>
        </p:nvSpPr>
        <p:spPr>
          <a:xfrm>
            <a:off x="2267245" y="6177884"/>
            <a:ext cx="4785522" cy="523220"/>
          </a:xfrm>
          <a:prstGeom prst="rect">
            <a:avLst/>
          </a:prstGeom>
          <a:noFill/>
        </p:spPr>
        <p:txBody>
          <a:bodyPr wrap="none" rtlCol="0">
            <a:spAutoFit/>
          </a:bodyPr>
          <a:lstStyle/>
          <a:p>
            <a:r>
              <a:rPr lang="en-US" sz="2800" b="1" dirty="0">
                <a:solidFill>
                  <a:srgbClr val="DC0019"/>
                </a:solidFill>
                <a:latin typeface="Calibri"/>
              </a:rPr>
              <a:t>Make the </a:t>
            </a:r>
            <a:r>
              <a:rPr lang="en-US" sz="2800" b="1" dirty="0" smtClean="0">
                <a:solidFill>
                  <a:srgbClr val="DC0019"/>
                </a:solidFill>
                <a:latin typeface="Calibri"/>
              </a:rPr>
              <a:t>MANITOBA MATCH</a:t>
            </a:r>
            <a:r>
              <a:rPr lang="en-US" sz="2800" b="1" i="1" dirty="0">
                <a:solidFill>
                  <a:srgbClr val="DC0019"/>
                </a:solidFill>
                <a:latin typeface="Calibri"/>
              </a:rPr>
              <a:t>!</a:t>
            </a:r>
          </a:p>
        </p:txBody>
      </p:sp>
    </p:spTree>
    <p:extLst>
      <p:ext uri="{BB962C8B-B14F-4D97-AF65-F5344CB8AC3E}">
        <p14:creationId xmlns:p14="http://schemas.microsoft.com/office/powerpoint/2010/main" val="13478129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981" y="308979"/>
            <a:ext cx="8073244" cy="584776"/>
          </a:xfrm>
          <a:prstGeom prst="rect">
            <a:avLst/>
          </a:prstGeom>
          <a:noFill/>
        </p:spPr>
        <p:txBody>
          <a:bodyPr wrap="none" rtlCol="0">
            <a:spAutoFit/>
          </a:bodyPr>
          <a:lstStyle/>
          <a:p>
            <a:r>
              <a:rPr lang="en-US" sz="3200" b="1" dirty="0">
                <a:solidFill>
                  <a:srgbClr val="3399CC"/>
                </a:solidFill>
                <a:latin typeface="Calibri"/>
              </a:rPr>
              <a:t>What should be the next steps at </a:t>
            </a:r>
            <a:r>
              <a:rPr lang="en-US" sz="3200" b="1" dirty="0">
                <a:solidFill>
                  <a:srgbClr val="DC0019"/>
                </a:solidFill>
                <a:latin typeface="Calibri"/>
              </a:rPr>
              <a:t>your school</a:t>
            </a:r>
            <a:r>
              <a:rPr lang="en-US" sz="3200" b="1" dirty="0">
                <a:solidFill>
                  <a:srgbClr val="3399CC"/>
                </a:solidFill>
                <a:latin typeface="Calibri"/>
              </a:rPr>
              <a:t>?</a:t>
            </a:r>
          </a:p>
        </p:txBody>
      </p:sp>
      <p:pic>
        <p:nvPicPr>
          <p:cNvPr id="4" name="Picture 3" descr="ActionPlanning.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89847">
            <a:off x="4477398" y="1532867"/>
            <a:ext cx="4088636" cy="4878062"/>
          </a:xfrm>
          <a:prstGeom prst="rect">
            <a:avLst/>
          </a:prstGeom>
          <a:ln>
            <a:noFill/>
          </a:ln>
          <a:effectLst>
            <a:outerShdw blurRad="292100" dist="139700" dir="2700000" algn="tl" rotWithShape="0">
              <a:srgbClr val="333333">
                <a:alpha val="65000"/>
              </a:srgbClr>
            </a:outerShdw>
          </a:effectLst>
        </p:spPr>
      </p:pic>
      <p:pic>
        <p:nvPicPr>
          <p:cNvPr id="8" name="Picture 7" descr="LLappendix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24179">
            <a:off x="706893" y="1214537"/>
            <a:ext cx="3744203" cy="5176053"/>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1532037" y="3295318"/>
            <a:ext cx="6116801" cy="3067786"/>
            <a:chOff x="420787" y="3088943"/>
            <a:chExt cx="6116801" cy="3067786"/>
          </a:xfrm>
        </p:grpSpPr>
        <p:sp>
          <p:nvSpPr>
            <p:cNvPr id="5" name="Rectangle 4"/>
            <p:cNvSpPr/>
            <p:nvPr/>
          </p:nvSpPr>
          <p:spPr>
            <a:xfrm>
              <a:off x="420787" y="3088943"/>
              <a:ext cx="6116801" cy="3067786"/>
            </a:xfrm>
            <a:prstGeom prst="rect">
              <a:avLst/>
            </a:prstGeom>
            <a:solidFill>
              <a:schemeClr val="accent5">
                <a:lumMod val="7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extBox 1"/>
            <p:cNvSpPr txBox="1"/>
            <p:nvPr/>
          </p:nvSpPr>
          <p:spPr>
            <a:xfrm>
              <a:off x="580083" y="3174016"/>
              <a:ext cx="5863443" cy="2862322"/>
            </a:xfrm>
            <a:prstGeom prst="rect">
              <a:avLst/>
            </a:prstGeom>
            <a:noFill/>
          </p:spPr>
          <p:txBody>
            <a:bodyPr wrap="square" rtlCol="0">
              <a:spAutoFit/>
            </a:bodyPr>
            <a:lstStyle/>
            <a:p>
              <a:r>
                <a:rPr lang="en-US" sz="2800" b="1" dirty="0">
                  <a:solidFill>
                    <a:prstClr val="white"/>
                  </a:solidFill>
                  <a:latin typeface="Calibri"/>
                </a:rPr>
                <a:t>What are realistic and relevant goals?</a:t>
              </a:r>
            </a:p>
            <a:p>
              <a:endParaRPr lang="en-US" b="1" dirty="0">
                <a:solidFill>
                  <a:prstClr val="white"/>
                </a:solidFill>
                <a:latin typeface="Calibri"/>
              </a:endParaRPr>
            </a:p>
            <a:p>
              <a:r>
                <a:rPr lang="en-US" sz="2800" b="1" dirty="0">
                  <a:solidFill>
                    <a:prstClr val="white"/>
                  </a:solidFill>
                  <a:latin typeface="Calibri"/>
                </a:rPr>
                <a:t>Where are you now, and where can you move on the continuum?</a:t>
              </a:r>
            </a:p>
            <a:p>
              <a:endParaRPr lang="en-US" b="1" dirty="0">
                <a:solidFill>
                  <a:prstClr val="white"/>
                </a:solidFill>
                <a:latin typeface="Calibri"/>
              </a:endParaRPr>
            </a:p>
            <a:p>
              <a:r>
                <a:rPr lang="en-US" sz="2800" b="1" dirty="0">
                  <a:solidFill>
                    <a:prstClr val="white"/>
                  </a:solidFill>
                  <a:latin typeface="Calibri"/>
                </a:rPr>
                <a:t>Who should be on </a:t>
              </a:r>
              <a:r>
                <a:rPr lang="en-US" sz="2800" b="1" dirty="0" smtClean="0">
                  <a:solidFill>
                    <a:prstClr val="white"/>
                  </a:solidFill>
                  <a:latin typeface="Calibri"/>
                </a:rPr>
                <a:t>your school’s </a:t>
              </a:r>
              <a:r>
                <a:rPr lang="en-US" sz="2800" b="1" dirty="0">
                  <a:solidFill>
                    <a:prstClr val="white"/>
                  </a:solidFill>
                  <a:latin typeface="Calibri"/>
                </a:rPr>
                <a:t>Learning </a:t>
              </a:r>
              <a:r>
                <a:rPr lang="en-US" sz="2800" b="1" dirty="0" smtClean="0">
                  <a:solidFill>
                    <a:prstClr val="white"/>
                  </a:solidFill>
                  <a:latin typeface="Calibri"/>
                </a:rPr>
                <a:t>Commons Leadership </a:t>
              </a:r>
              <a:r>
                <a:rPr lang="en-US" sz="2800" b="1" dirty="0">
                  <a:solidFill>
                    <a:prstClr val="white"/>
                  </a:solidFill>
                  <a:latin typeface="Calibri"/>
                </a:rPr>
                <a:t>Team?</a:t>
              </a:r>
            </a:p>
          </p:txBody>
        </p:sp>
      </p:grpSp>
    </p:spTree>
    <p:extLst>
      <p:ext uri="{BB962C8B-B14F-4D97-AF65-F5344CB8AC3E}">
        <p14:creationId xmlns:p14="http://schemas.microsoft.com/office/powerpoint/2010/main" val="2593751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Cteam-1024x93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7309" y="399143"/>
            <a:ext cx="4366691" cy="3991428"/>
          </a:xfrm>
          <a:prstGeom prst="rect">
            <a:avLst/>
          </a:prstGeom>
        </p:spPr>
      </p:pic>
      <p:pic>
        <p:nvPicPr>
          <p:cNvPr id="3" name="Picture 2" descr="LL_KeyStep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964906" cy="6858000"/>
          </a:xfrm>
          <a:prstGeom prst="rect">
            <a:avLst/>
          </a:prstGeom>
        </p:spPr>
      </p:pic>
      <p:sp>
        <p:nvSpPr>
          <p:cNvPr id="6" name="TextBox 5"/>
          <p:cNvSpPr txBox="1"/>
          <p:nvPr/>
        </p:nvSpPr>
        <p:spPr>
          <a:xfrm>
            <a:off x="5558482" y="6073081"/>
            <a:ext cx="3210512" cy="523220"/>
          </a:xfrm>
          <a:prstGeom prst="rect">
            <a:avLst/>
          </a:prstGeom>
          <a:noFill/>
        </p:spPr>
        <p:txBody>
          <a:bodyPr wrap="square" rtlCol="0">
            <a:spAutoFit/>
          </a:bodyPr>
          <a:lstStyle/>
          <a:p>
            <a:pPr marL="285750" indent="-285750">
              <a:buFont typeface="Wingdings" charset="2"/>
              <a:buChar char="ü"/>
            </a:pPr>
            <a:r>
              <a:rPr lang="en-US" sz="1400" b="1" dirty="0">
                <a:solidFill>
                  <a:schemeClr val="accent2"/>
                </a:solidFill>
              </a:rPr>
              <a:t>Think about leveraging alternative scenarios (LL Appendix 7</a:t>
            </a:r>
            <a:r>
              <a:rPr lang="en-US" sz="1400" b="1" dirty="0" smtClean="0">
                <a:solidFill>
                  <a:schemeClr val="accent2"/>
                </a:solidFill>
              </a:rPr>
              <a:t>)</a:t>
            </a:r>
            <a:endParaRPr lang="en-US" sz="1400" b="1" dirty="0">
              <a:solidFill>
                <a:schemeClr val="accent2"/>
              </a:solidFill>
            </a:endParaRPr>
          </a:p>
        </p:txBody>
      </p:sp>
      <p:sp>
        <p:nvSpPr>
          <p:cNvPr id="8" name="TextBox 7"/>
          <p:cNvSpPr txBox="1"/>
          <p:nvPr/>
        </p:nvSpPr>
        <p:spPr>
          <a:xfrm>
            <a:off x="5418614" y="4613098"/>
            <a:ext cx="3459238" cy="1200329"/>
          </a:xfrm>
          <a:prstGeom prst="rect">
            <a:avLst/>
          </a:prstGeom>
          <a:noFill/>
          <a:ln w="57150" cmpd="sng">
            <a:solidFill>
              <a:srgbClr val="C0504D"/>
            </a:solidFill>
          </a:ln>
          <a:effectLst/>
        </p:spPr>
        <p:txBody>
          <a:bodyPr wrap="square" rtlCol="0">
            <a:spAutoFit/>
          </a:bodyPr>
          <a:lstStyle/>
          <a:p>
            <a:r>
              <a:rPr lang="en-US" b="1" dirty="0" smtClean="0">
                <a:solidFill>
                  <a:schemeClr val="accent2"/>
                </a:solidFill>
              </a:rPr>
              <a:t>No teacher-librarian? </a:t>
            </a:r>
          </a:p>
          <a:p>
            <a:pPr lvl="1"/>
            <a:r>
              <a:rPr lang="en-US" dirty="0" smtClean="0"/>
              <a:t>It’s even more important to engage teachers in leadership for the learning commons.</a:t>
            </a:r>
            <a:endParaRPr lang="en-US" dirty="0"/>
          </a:p>
        </p:txBody>
      </p:sp>
    </p:spTree>
    <p:extLst>
      <p:ext uri="{BB962C8B-B14F-4D97-AF65-F5344CB8AC3E}">
        <p14:creationId xmlns:p14="http://schemas.microsoft.com/office/powerpoint/2010/main" val="40866368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8628" y="1131380"/>
            <a:ext cx="4864345" cy="2702646"/>
            <a:chOff x="570553" y="1302263"/>
            <a:chExt cx="4864345" cy="2702646"/>
          </a:xfrm>
        </p:grpSpPr>
        <p:sp>
          <p:nvSpPr>
            <p:cNvPr id="6" name="Rounded Rectangular Callout 5"/>
            <p:cNvSpPr/>
            <p:nvPr/>
          </p:nvSpPr>
          <p:spPr>
            <a:xfrm>
              <a:off x="578784" y="1302263"/>
              <a:ext cx="4826615" cy="2702646"/>
            </a:xfrm>
            <a:prstGeom prst="wedgeRoundRectCallout">
              <a:avLst>
                <a:gd name="adj1" fmla="val 4326"/>
                <a:gd name="adj2" fmla="val 77024"/>
                <a:gd name="adj3" fmla="val 16667"/>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570553" y="1383663"/>
              <a:ext cx="4864345" cy="2457083"/>
            </a:xfrm>
            <a:prstGeom prst="rect">
              <a:avLst/>
            </a:prstGeom>
            <a:noFill/>
          </p:spPr>
          <p:txBody>
            <a:bodyPr wrap="square" rtlCol="0">
              <a:spAutoFit/>
            </a:bodyPr>
            <a:lstStyle/>
            <a:p>
              <a:pPr algn="ctr">
                <a:lnSpc>
                  <a:spcPct val="110000"/>
                </a:lnSpc>
              </a:pPr>
              <a:r>
                <a:rPr lang="en-US" sz="2000" dirty="0">
                  <a:solidFill>
                    <a:prstClr val="white"/>
                  </a:solidFill>
                  <a:latin typeface="Calibri"/>
                </a:rPr>
                <a:t>At the school level, the principal is key in establishing and encouraging working partnerships among staff and students. The principal must provide the climate for cooperation, experimentation and growth, The Learning Commons has great potential, but only when everyone participates. </a:t>
              </a:r>
            </a:p>
          </p:txBody>
        </p:sp>
      </p:grpSp>
      <p:grpSp>
        <p:nvGrpSpPr>
          <p:cNvPr id="11" name="Group 10"/>
          <p:cNvGrpSpPr/>
          <p:nvPr/>
        </p:nvGrpSpPr>
        <p:grpSpPr>
          <a:xfrm>
            <a:off x="5469547" y="1729377"/>
            <a:ext cx="3313685" cy="3715050"/>
            <a:chOff x="5379901" y="1107452"/>
            <a:chExt cx="3313685" cy="3715050"/>
          </a:xfrm>
        </p:grpSpPr>
        <p:sp>
          <p:nvSpPr>
            <p:cNvPr id="10" name="Rounded Rectangular Callout 9"/>
            <p:cNvSpPr/>
            <p:nvPr/>
          </p:nvSpPr>
          <p:spPr>
            <a:xfrm>
              <a:off x="5379901" y="1107452"/>
              <a:ext cx="3313685" cy="3715050"/>
            </a:xfrm>
            <a:prstGeom prst="wedgeRoundRectCallout">
              <a:avLst>
                <a:gd name="adj1" fmla="val -43637"/>
                <a:gd name="adj2" fmla="val 65961"/>
                <a:gd name="adj3" fmla="val 16667"/>
              </a:avLst>
            </a:prstGeom>
            <a:solidFill>
              <a:schemeClr val="accent5">
                <a:lumMod val="75000"/>
              </a:schemeClr>
            </a:solidFill>
            <a:ln>
              <a:solidFill>
                <a:schemeClr val="accent5">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79901" y="1198997"/>
              <a:ext cx="3313685" cy="3472745"/>
            </a:xfrm>
            <a:prstGeom prst="rect">
              <a:avLst/>
            </a:prstGeom>
            <a:noFill/>
          </p:spPr>
          <p:txBody>
            <a:bodyPr wrap="square" rtlCol="0">
              <a:spAutoFit/>
            </a:bodyPr>
            <a:lstStyle/>
            <a:p>
              <a:pPr algn="ctr">
                <a:lnSpc>
                  <a:spcPct val="110000"/>
                </a:lnSpc>
              </a:pPr>
              <a:r>
                <a:rPr lang="en-US" sz="2000" b="1" dirty="0">
                  <a:solidFill>
                    <a:srgbClr val="FFFFFF"/>
                  </a:solidFill>
                  <a:latin typeface="Calibri"/>
                </a:rPr>
                <a:t>School principals as curriculum leaders and site managers of their schools will provide the leadership, budgets and support for moving forward with library learning commons transitions and implementation of national and regional standards. </a:t>
              </a:r>
            </a:p>
          </p:txBody>
        </p:sp>
      </p:grpSp>
      <p:sp>
        <p:nvSpPr>
          <p:cNvPr id="5" name="TextBox 4"/>
          <p:cNvSpPr txBox="1"/>
          <p:nvPr/>
        </p:nvSpPr>
        <p:spPr>
          <a:xfrm>
            <a:off x="748955" y="276455"/>
            <a:ext cx="7525092" cy="646331"/>
          </a:xfrm>
          <a:prstGeom prst="rect">
            <a:avLst/>
          </a:prstGeom>
          <a:noFill/>
        </p:spPr>
        <p:txBody>
          <a:bodyPr wrap="none" rtlCol="0">
            <a:spAutoFit/>
          </a:bodyPr>
          <a:lstStyle/>
          <a:p>
            <a:pPr algn="ctr"/>
            <a:r>
              <a:rPr lang="en-US" sz="3600" b="1" dirty="0" smtClean="0">
                <a:solidFill>
                  <a:srgbClr val="DC0019"/>
                </a:solidFill>
                <a:latin typeface="Calibri"/>
              </a:rPr>
              <a:t>How will you engage, as the principal?</a:t>
            </a:r>
            <a:endParaRPr lang="en-US" sz="3600" b="1" dirty="0">
              <a:solidFill>
                <a:srgbClr val="DC0019"/>
              </a:solidFill>
              <a:latin typeface="Calibri"/>
            </a:endParaRPr>
          </a:p>
        </p:txBody>
      </p:sp>
      <p:pic>
        <p:nvPicPr>
          <p:cNvPr id="7" name="Picture 6" descr="T4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591681">
            <a:off x="984275" y="3896580"/>
            <a:ext cx="1385755" cy="1797973"/>
          </a:xfrm>
          <a:prstGeom prst="rect">
            <a:avLst/>
          </a:prstGeom>
          <a:ln>
            <a:solidFill>
              <a:srgbClr val="DC0019"/>
            </a:solidFill>
          </a:ln>
          <a:effectLst>
            <a:outerShdw blurRad="50800" dist="38100" dir="5400000" algn="t" rotWithShape="0">
              <a:prstClr val="black">
                <a:alpha val="40000"/>
              </a:prstClr>
            </a:outerShdw>
          </a:effectLst>
        </p:spPr>
      </p:pic>
      <p:pic>
        <p:nvPicPr>
          <p:cNvPr id="8" name="Picture 7" descr="L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36665">
            <a:off x="4461646" y="4766622"/>
            <a:ext cx="1262949" cy="1634403"/>
          </a:xfrm>
          <a:prstGeom prst="rect">
            <a:avLst/>
          </a:prstGeom>
          <a:ln>
            <a:solidFill>
              <a:schemeClr val="tx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63034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87082" y="942847"/>
            <a:ext cx="8340298" cy="2397758"/>
            <a:chOff x="387082" y="942847"/>
            <a:chExt cx="8340298" cy="2397758"/>
          </a:xfrm>
        </p:grpSpPr>
        <p:grpSp>
          <p:nvGrpSpPr>
            <p:cNvPr id="16" name="Group 15"/>
            <p:cNvGrpSpPr/>
            <p:nvPr/>
          </p:nvGrpSpPr>
          <p:grpSpPr>
            <a:xfrm>
              <a:off x="387082" y="1127513"/>
              <a:ext cx="8340298" cy="2213092"/>
              <a:chOff x="387082" y="1127513"/>
              <a:chExt cx="8340298" cy="2213092"/>
            </a:xfrm>
          </p:grpSpPr>
          <p:pic>
            <p:nvPicPr>
              <p:cNvPr id="12" name="Picture 11" descr="RETSDschool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082" y="1127513"/>
                <a:ext cx="8340298" cy="135131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3891285" y="2478831"/>
                <a:ext cx="4811667" cy="861774"/>
              </a:xfrm>
              <a:prstGeom prst="rect">
                <a:avLst/>
              </a:prstGeom>
              <a:noFill/>
            </p:spPr>
            <p:txBody>
              <a:bodyPr wrap="square" rtlCol="0">
                <a:spAutoFit/>
              </a:bodyPr>
              <a:lstStyle/>
              <a:p>
                <a:r>
                  <a:rPr lang="en-US" sz="1600" b="1" dirty="0" smtClean="0">
                    <a:solidFill>
                      <a:schemeClr val="accent1">
                        <a:lumMod val="75000"/>
                      </a:schemeClr>
                    </a:solidFill>
                  </a:rPr>
                  <a:t>Welcome to our school library		</a:t>
                </a:r>
                <a:r>
                  <a:rPr lang="en-US" sz="1600" b="1" dirty="0">
                    <a:solidFill>
                      <a:schemeClr val="accent1">
                        <a:lumMod val="75000"/>
                      </a:schemeClr>
                    </a:solidFill>
                  </a:rPr>
                  <a:t>Lending Policies</a:t>
                </a:r>
              </a:p>
              <a:p>
                <a:r>
                  <a:rPr lang="en-US" sz="1600" b="1" dirty="0" smtClean="0">
                    <a:solidFill>
                      <a:schemeClr val="accent1">
                        <a:lumMod val="75000"/>
                      </a:schemeClr>
                    </a:solidFill>
                  </a:rPr>
                  <a:t>Staff								</a:t>
                </a:r>
                <a:r>
                  <a:rPr lang="en-US" sz="1600" b="1" dirty="0">
                    <a:solidFill>
                      <a:schemeClr val="accent1">
                        <a:lumMod val="75000"/>
                      </a:schemeClr>
                    </a:solidFill>
                  </a:rPr>
                  <a:t>Program </a:t>
                </a:r>
                <a:endParaRPr lang="en-US" sz="1600" b="1" dirty="0" smtClean="0">
                  <a:solidFill>
                    <a:schemeClr val="accent1">
                      <a:lumMod val="75000"/>
                    </a:schemeClr>
                  </a:solidFill>
                </a:endParaRPr>
              </a:p>
              <a:p>
                <a:r>
                  <a:rPr lang="en-US" sz="1600" b="1" dirty="0" smtClean="0">
                    <a:solidFill>
                      <a:schemeClr val="accent1">
                        <a:lumMod val="75000"/>
                      </a:schemeClr>
                    </a:solidFill>
                  </a:rPr>
                  <a:t>Library Hours						</a:t>
                </a:r>
                <a:endParaRPr lang="en-US" sz="1600" b="1" dirty="0">
                  <a:solidFill>
                    <a:schemeClr val="accent1">
                      <a:lumMod val="75000"/>
                    </a:schemeClr>
                  </a:solidFill>
                </a:endParaRPr>
              </a:p>
            </p:txBody>
          </p:sp>
        </p:grpSp>
        <p:sp>
          <p:nvSpPr>
            <p:cNvPr id="23" name="TextBox 22"/>
            <p:cNvSpPr txBox="1"/>
            <p:nvPr/>
          </p:nvSpPr>
          <p:spPr>
            <a:xfrm>
              <a:off x="500707" y="942847"/>
              <a:ext cx="1665578" cy="369332"/>
            </a:xfrm>
            <a:prstGeom prst="rect">
              <a:avLst/>
            </a:prstGeom>
            <a:noFill/>
          </p:spPr>
          <p:txBody>
            <a:bodyPr wrap="none" rtlCol="0">
              <a:spAutoFit/>
            </a:bodyPr>
            <a:lstStyle/>
            <a:p>
              <a:r>
                <a:rPr lang="en-US" b="1" dirty="0" smtClean="0">
                  <a:solidFill>
                    <a:schemeClr val="accent1">
                      <a:lumMod val="50000"/>
                    </a:schemeClr>
                  </a:solidFill>
                </a:rPr>
                <a:t>School Website</a:t>
              </a:r>
              <a:endParaRPr lang="en-US" b="1" dirty="0">
                <a:solidFill>
                  <a:schemeClr val="accent1">
                    <a:lumMod val="50000"/>
                  </a:schemeClr>
                </a:solidFill>
              </a:endParaRPr>
            </a:p>
          </p:txBody>
        </p:sp>
      </p:grpSp>
      <p:sp>
        <p:nvSpPr>
          <p:cNvPr id="14" name="TextBox 13"/>
          <p:cNvSpPr txBox="1"/>
          <p:nvPr/>
        </p:nvSpPr>
        <p:spPr>
          <a:xfrm>
            <a:off x="671677" y="187871"/>
            <a:ext cx="7715724" cy="523220"/>
          </a:xfrm>
          <a:prstGeom prst="rect">
            <a:avLst/>
          </a:prstGeom>
          <a:noFill/>
        </p:spPr>
        <p:txBody>
          <a:bodyPr wrap="none" rtlCol="0">
            <a:spAutoFit/>
          </a:bodyPr>
          <a:lstStyle/>
          <a:p>
            <a:r>
              <a:rPr lang="en-US" sz="2800" b="1" dirty="0" smtClean="0">
                <a:solidFill>
                  <a:srgbClr val="B5820E"/>
                </a:solidFill>
              </a:rPr>
              <a:t>Division-Wide Collaboration: </a:t>
            </a:r>
            <a:r>
              <a:rPr lang="en-US" sz="2800" b="1" dirty="0" smtClean="0">
                <a:solidFill>
                  <a:schemeClr val="accent1">
                    <a:lumMod val="50000"/>
                  </a:schemeClr>
                </a:solidFill>
              </a:rPr>
              <a:t>RETSD Virtual Library</a:t>
            </a:r>
            <a:endParaRPr lang="en-US" sz="2800" b="1" dirty="0">
              <a:solidFill>
                <a:schemeClr val="accent1">
                  <a:lumMod val="50000"/>
                </a:schemeClr>
              </a:solidFill>
            </a:endParaRPr>
          </a:p>
        </p:txBody>
      </p:sp>
      <p:grpSp>
        <p:nvGrpSpPr>
          <p:cNvPr id="22" name="Group 21"/>
          <p:cNvGrpSpPr/>
          <p:nvPr/>
        </p:nvGrpSpPr>
        <p:grpSpPr>
          <a:xfrm>
            <a:off x="215367" y="1856071"/>
            <a:ext cx="8597497" cy="4076133"/>
            <a:chOff x="215367" y="1856071"/>
            <a:chExt cx="8597497" cy="4076133"/>
          </a:xfrm>
        </p:grpSpPr>
        <p:pic>
          <p:nvPicPr>
            <p:cNvPr id="13" name="Picture 12" descr="RETSDlibservic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67" y="3824740"/>
              <a:ext cx="8597497" cy="2107464"/>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215367" y="1856071"/>
              <a:ext cx="1628698" cy="2100291"/>
              <a:chOff x="215367" y="1856071"/>
              <a:chExt cx="1628698" cy="2100291"/>
            </a:xfrm>
          </p:grpSpPr>
          <p:sp>
            <p:nvSpPr>
              <p:cNvPr id="19" name="Down Arrow 18"/>
              <p:cNvSpPr/>
              <p:nvPr/>
            </p:nvSpPr>
            <p:spPr>
              <a:xfrm>
                <a:off x="500707" y="2368933"/>
                <a:ext cx="1050262" cy="1587429"/>
              </a:xfrm>
              <a:prstGeom prst="downArrow">
                <a:avLst>
                  <a:gd name="adj1" fmla="val 29070"/>
                  <a:gd name="adj2" fmla="val 50000"/>
                </a:avLst>
              </a:prstGeom>
              <a:solidFill>
                <a:schemeClr val="accent2">
                  <a:lumMod val="75000"/>
                </a:schemeClr>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15367" y="1856071"/>
                <a:ext cx="1628698" cy="512862"/>
              </a:xfrm>
              <a:prstGeom prst="ellipse">
                <a:avLst/>
              </a:prstGeom>
              <a:noFill/>
              <a:ln w="76200" cmpd="sng">
                <a:solidFill>
                  <a:schemeClr val="accent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1632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TotalTime>
  <Words>393</Words>
  <Application>Microsoft Macintosh PowerPoint</Application>
  <PresentationFormat>On-screen Show (4:3)</PresentationFormat>
  <Paragraphs>50</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35</cp:revision>
  <dcterms:created xsi:type="dcterms:W3CDTF">2014-10-14T02:00:19Z</dcterms:created>
  <dcterms:modified xsi:type="dcterms:W3CDTF">2015-09-15T01:34:11Z</dcterms:modified>
</cp:coreProperties>
</file>