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359" r:id="rId2"/>
    <p:sldId id="316" r:id="rId3"/>
    <p:sldId id="317" r:id="rId4"/>
    <p:sldId id="318" r:id="rId5"/>
    <p:sldId id="319" r:id="rId6"/>
    <p:sldId id="321" r:id="rId7"/>
    <p:sldId id="322" r:id="rId8"/>
    <p:sldId id="354" r:id="rId9"/>
    <p:sldId id="355" r:id="rId10"/>
    <p:sldId id="356" r:id="rId11"/>
    <p:sldId id="323" r:id="rId12"/>
    <p:sldId id="326" r:id="rId13"/>
    <p:sldId id="360" r:id="rId14"/>
    <p:sldId id="325" r:id="rId15"/>
    <p:sldId id="345" r:id="rId16"/>
    <p:sldId id="346" r:id="rId17"/>
    <p:sldId id="351" r:id="rId18"/>
    <p:sldId id="327" r:id="rId19"/>
    <p:sldId id="358" r:id="rId20"/>
    <p:sldId id="361" r:id="rId21"/>
    <p:sldId id="334" r:id="rId22"/>
    <p:sldId id="335" r:id="rId23"/>
    <p:sldId id="329" r:id="rId24"/>
    <p:sldId id="348" r:id="rId25"/>
    <p:sldId id="349" r:id="rId26"/>
    <p:sldId id="347" r:id="rId27"/>
    <p:sldId id="331" r:id="rId28"/>
    <p:sldId id="333" r:id="rId29"/>
    <p:sldId id="370" r:id="rId30"/>
    <p:sldId id="350" r:id="rId31"/>
    <p:sldId id="362" r:id="rId32"/>
    <p:sldId id="342" r:id="rId33"/>
    <p:sldId id="343" r:id="rId34"/>
    <p:sldId id="344" r:id="rId35"/>
    <p:sldId id="341" r:id="rId36"/>
    <p:sldId id="320" r:id="rId37"/>
    <p:sldId id="363" r:id="rId38"/>
    <p:sldId id="365" r:id="rId39"/>
    <p:sldId id="357" r:id="rId40"/>
    <p:sldId id="328" r:id="rId41"/>
    <p:sldId id="367" r:id="rId42"/>
    <p:sldId id="366" r:id="rId43"/>
    <p:sldId id="368" r:id="rId44"/>
    <p:sldId id="336" r:id="rId45"/>
    <p:sldId id="364" r:id="rId46"/>
    <p:sldId id="353" r:id="rId47"/>
    <p:sldId id="339" r:id="rId48"/>
    <p:sldId id="340" r:id="rId49"/>
    <p:sldId id="369" r:id="rId50"/>
    <p:sldId id="371" r:id="rId51"/>
    <p:sldId id="372" r:id="rId52"/>
    <p:sldId id="373" r:id="rId53"/>
    <p:sldId id="374" r:id="rId54"/>
    <p:sldId id="379" r:id="rId55"/>
    <p:sldId id="380" r:id="rId56"/>
    <p:sldId id="376" r:id="rId57"/>
    <p:sldId id="375" r:id="rId58"/>
    <p:sldId id="384" r:id="rId59"/>
    <p:sldId id="386"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DC001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0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56C576-6870-7947-955F-339ADC17FDA4}" type="datetimeFigureOut">
              <a:rPr lang="en-US" smtClean="0"/>
              <a:t>13-02-18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3C966E-AE57-2A4C-B4DC-79590FFA8289}" type="slidenum">
              <a:rPr lang="en-US" smtClean="0"/>
              <a:t>‹#›</a:t>
            </a:fld>
            <a:endParaRPr lang="en-US" dirty="0"/>
          </a:p>
        </p:txBody>
      </p:sp>
    </p:spTree>
    <p:extLst>
      <p:ext uri="{BB962C8B-B14F-4D97-AF65-F5344CB8AC3E}">
        <p14:creationId xmlns:p14="http://schemas.microsoft.com/office/powerpoint/2010/main" val="402667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CAD5E-778F-D94F-89BA-74E94020B97C}" type="datetimeFigureOut">
              <a:rPr lang="en-US" smtClean="0"/>
              <a:t>13-02-18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36E7E-96BE-2A47-A437-A4C8E74BFA06}" type="slidenum">
              <a:rPr lang="en-US" smtClean="0"/>
              <a:t>‹#›</a:t>
            </a:fld>
            <a:endParaRPr lang="en-US" dirty="0"/>
          </a:p>
        </p:txBody>
      </p:sp>
    </p:spTree>
    <p:extLst>
      <p:ext uri="{BB962C8B-B14F-4D97-AF65-F5344CB8AC3E}">
        <p14:creationId xmlns:p14="http://schemas.microsoft.com/office/powerpoint/2010/main" val="2560351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36E7E-96BE-2A47-A437-A4C8E74BFA06}" type="slidenum">
              <a:rPr lang="en-US" smtClean="0"/>
              <a:t>20</a:t>
            </a:fld>
            <a:endParaRPr lang="en-US" dirty="0"/>
          </a:p>
        </p:txBody>
      </p:sp>
    </p:spTree>
    <p:extLst>
      <p:ext uri="{BB962C8B-B14F-4D97-AF65-F5344CB8AC3E}">
        <p14:creationId xmlns:p14="http://schemas.microsoft.com/office/powerpoint/2010/main" val="279604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36E7E-96BE-2A47-A437-A4C8E74BFA06}" type="slidenum">
              <a:rPr lang="en-US" smtClean="0"/>
              <a:t>45</a:t>
            </a:fld>
            <a:endParaRPr lang="en-US" dirty="0"/>
          </a:p>
        </p:txBody>
      </p:sp>
    </p:spTree>
    <p:extLst>
      <p:ext uri="{BB962C8B-B14F-4D97-AF65-F5344CB8AC3E}">
        <p14:creationId xmlns:p14="http://schemas.microsoft.com/office/powerpoint/2010/main" val="27960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291523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335007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251454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5798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233331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274726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264361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88633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165229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319779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748DD25-ECAA-7842-B291-4B5EFDB3627A}" type="datetimeFigureOut">
              <a:rPr lang="en-US" smtClean="0"/>
              <a:t>13-02-18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0FBCB-1D2F-F94B-B37B-5271BE8B2659}" type="slidenum">
              <a:rPr lang="en-US" smtClean="0"/>
              <a:t>‹#›</a:t>
            </a:fld>
            <a:endParaRPr lang="en-US" dirty="0"/>
          </a:p>
        </p:txBody>
      </p:sp>
    </p:spTree>
    <p:extLst>
      <p:ext uri="{BB962C8B-B14F-4D97-AF65-F5344CB8AC3E}">
        <p14:creationId xmlns:p14="http://schemas.microsoft.com/office/powerpoint/2010/main" val="455906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8DD25-ECAA-7842-B291-4B5EFDB3627A}" type="datetimeFigureOut">
              <a:rPr lang="en-US" smtClean="0"/>
              <a:t>13-02-18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0FBCB-1D2F-F94B-B37B-5271BE8B2659}" type="slidenum">
              <a:rPr lang="en-US" smtClean="0"/>
              <a:t>‹#›</a:t>
            </a:fld>
            <a:endParaRPr lang="en-US" dirty="0"/>
          </a:p>
        </p:txBody>
      </p:sp>
    </p:spTree>
    <p:extLst>
      <p:ext uri="{BB962C8B-B14F-4D97-AF65-F5344CB8AC3E}">
        <p14:creationId xmlns:p14="http://schemas.microsoft.com/office/powerpoint/2010/main" val="308274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7" Type="http://schemas.openxmlformats.org/officeDocument/2006/relationships/image" Target="../media/image36.tiff"/><Relationship Id="rId8" Type="http://schemas.openxmlformats.org/officeDocument/2006/relationships/image" Target="../media/image37.jpeg"/><Relationship Id="rId9" Type="http://schemas.openxmlformats.org/officeDocument/2006/relationships/image" Target="../media/image38.tiff"/><Relationship Id="rId10" Type="http://schemas.openxmlformats.org/officeDocument/2006/relationships/image" Target="../media/image3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tiff"/><Relationship Id="rId4" Type="http://schemas.openxmlformats.org/officeDocument/2006/relationships/image" Target="../media/image44.tiff"/><Relationship Id="rId5" Type="http://schemas.openxmlformats.org/officeDocument/2006/relationships/image" Target="../media/image45.tiff"/><Relationship Id="rId6" Type="http://schemas.openxmlformats.org/officeDocument/2006/relationships/image" Target="../media/image46.tiff"/><Relationship Id="rId7" Type="http://schemas.openxmlformats.org/officeDocument/2006/relationships/image" Target="../media/image47.tiff"/><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25.xml.rels><?xml version="1.0" encoding="UTF-8" standalone="yes"?>
<Relationships xmlns="http://schemas.openxmlformats.org/package/2006/relationships"><Relationship Id="rId3" Type="http://schemas.openxmlformats.org/officeDocument/2006/relationships/image" Target="../media/image43.tiff"/><Relationship Id="rId4" Type="http://schemas.openxmlformats.org/officeDocument/2006/relationships/image" Target="../media/image44.tiff"/><Relationship Id="rId5" Type="http://schemas.openxmlformats.org/officeDocument/2006/relationships/image" Target="../media/image45.tiff"/><Relationship Id="rId6" Type="http://schemas.openxmlformats.org/officeDocument/2006/relationships/image" Target="../media/image46.tiff"/><Relationship Id="rId7" Type="http://schemas.openxmlformats.org/officeDocument/2006/relationships/image" Target="../media/image47.tiff"/><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26.xml.rels><?xml version="1.0" encoding="UTF-8" standalone="yes"?>
<Relationships xmlns="http://schemas.openxmlformats.org/package/2006/relationships"><Relationship Id="rId3" Type="http://schemas.openxmlformats.org/officeDocument/2006/relationships/image" Target="../media/image43.tiff"/><Relationship Id="rId4" Type="http://schemas.openxmlformats.org/officeDocument/2006/relationships/image" Target="../media/image44.tiff"/><Relationship Id="rId5" Type="http://schemas.openxmlformats.org/officeDocument/2006/relationships/image" Target="../media/image45.tiff"/><Relationship Id="rId6" Type="http://schemas.openxmlformats.org/officeDocument/2006/relationships/image" Target="../media/image46.tiff"/><Relationship Id="rId7" Type="http://schemas.openxmlformats.org/officeDocument/2006/relationships/image" Target="../media/image47.tiff"/><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5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5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7.tiff"/><Relationship Id="rId5" Type="http://schemas.openxmlformats.org/officeDocument/2006/relationships/image" Target="../media/image58.tiff"/><Relationship Id="rId6" Type="http://schemas.openxmlformats.org/officeDocument/2006/relationships/image" Target="../media/image59.gif"/><Relationship Id="rId1" Type="http://schemas.openxmlformats.org/officeDocument/2006/relationships/slideLayout" Target="../slideLayouts/slideLayout7.xml"/><Relationship Id="rId2" Type="http://schemas.openxmlformats.org/officeDocument/2006/relationships/image" Target="../media/image5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tiff"/><Relationship Id="rId3" Type="http://schemas.openxmlformats.org/officeDocument/2006/relationships/image" Target="../media/image62.tiff"/></Relationships>
</file>

<file path=ppt/slides/_rels/slide41.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gif"/><Relationship Id="rId5"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image" Target="../media/image57.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 Id="rId3" Type="http://schemas.openxmlformats.org/officeDocument/2006/relationships/image" Target="../media/image6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gif"/><Relationship Id="rId3"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tiff"/><Relationship Id="rId3"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6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gif"/></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 Id="rId3" Type="http://schemas.microsoft.com/office/2007/relationships/hdphoto" Target="../media/hdphoto3.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1" Type="http://schemas.openxmlformats.org/officeDocument/2006/relationships/slideLayout" Target="../slideLayouts/slideLayout7.xml"/><Relationship Id="rId2" Type="http://schemas.openxmlformats.org/officeDocument/2006/relationships/image" Target="../media/image5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87294" y="239061"/>
            <a:ext cx="7934108" cy="769441"/>
          </a:xfrm>
          <a:prstGeom prst="rect">
            <a:avLst/>
          </a:prstGeom>
          <a:noFill/>
        </p:spPr>
        <p:txBody>
          <a:bodyPr wrap="none" rtlCol="0">
            <a:spAutoFit/>
          </a:bodyPr>
          <a:lstStyle/>
          <a:p>
            <a:r>
              <a:rPr lang="en-US" sz="4400" b="1" dirty="0" smtClean="0">
                <a:solidFill>
                  <a:schemeClr val="bg1"/>
                </a:solidFill>
              </a:rPr>
              <a:t>The Connected Teacher-Librarian</a:t>
            </a:r>
            <a:endParaRPr lang="en-US" sz="4400" b="1" dirty="0">
              <a:solidFill>
                <a:schemeClr val="bg1"/>
              </a:solidFill>
            </a:endParaRPr>
          </a:p>
        </p:txBody>
      </p:sp>
      <p:sp>
        <p:nvSpPr>
          <p:cNvPr id="3" name="TextBox 2"/>
          <p:cNvSpPr txBox="1"/>
          <p:nvPr/>
        </p:nvSpPr>
        <p:spPr>
          <a:xfrm>
            <a:off x="926350" y="2698976"/>
            <a:ext cx="2245477" cy="646331"/>
          </a:xfrm>
          <a:prstGeom prst="rect">
            <a:avLst/>
          </a:prstGeom>
          <a:noFill/>
        </p:spPr>
        <p:txBody>
          <a:bodyPr wrap="none" rtlCol="0">
            <a:spAutoFit/>
          </a:bodyPr>
          <a:lstStyle/>
          <a:p>
            <a:r>
              <a:rPr lang="en-US" sz="3600" b="1" dirty="0" smtClean="0">
                <a:solidFill>
                  <a:schemeClr val="tx2">
                    <a:lumMod val="60000"/>
                    <a:lumOff val="40000"/>
                  </a:schemeClr>
                </a:solidFill>
              </a:rPr>
              <a:t>Together…</a:t>
            </a:r>
            <a:endParaRPr lang="en-US" sz="3600" b="1" dirty="0">
              <a:solidFill>
                <a:schemeClr val="tx2">
                  <a:lumMod val="60000"/>
                  <a:lumOff val="40000"/>
                </a:schemeClr>
              </a:solidFill>
            </a:endParaRPr>
          </a:p>
        </p:txBody>
      </p:sp>
      <p:sp>
        <p:nvSpPr>
          <p:cNvPr id="4" name="TextBox 3"/>
          <p:cNvSpPr txBox="1"/>
          <p:nvPr/>
        </p:nvSpPr>
        <p:spPr>
          <a:xfrm>
            <a:off x="5765639" y="2698976"/>
            <a:ext cx="2929007" cy="646331"/>
          </a:xfrm>
          <a:prstGeom prst="rect">
            <a:avLst/>
          </a:prstGeom>
          <a:noFill/>
        </p:spPr>
        <p:txBody>
          <a:bodyPr wrap="none" rtlCol="0">
            <a:spAutoFit/>
          </a:bodyPr>
          <a:lstStyle/>
          <a:p>
            <a:r>
              <a:rPr lang="en-US" sz="3600" b="1" dirty="0" smtClean="0">
                <a:solidFill>
                  <a:srgbClr val="558ED5"/>
                </a:solidFill>
              </a:rPr>
              <a:t>… for Learning</a:t>
            </a:r>
            <a:endParaRPr lang="en-US" sz="3600" b="1" dirty="0">
              <a:solidFill>
                <a:srgbClr val="558ED5"/>
              </a:solidFill>
            </a:endParaRPr>
          </a:p>
        </p:txBody>
      </p:sp>
      <p:pic>
        <p:nvPicPr>
          <p:cNvPr id="5" name="Picture 4"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6774" y="1756267"/>
            <a:ext cx="1985922" cy="2576671"/>
          </a:xfrm>
          <a:prstGeom prst="rect">
            <a:avLst/>
          </a:prstGeom>
          <a:ln>
            <a:noFill/>
          </a:ln>
          <a:effectLst>
            <a:outerShdw blurRad="292100" dist="139700" dir="2700000" algn="tl" rotWithShape="0">
              <a:srgbClr val="333333">
                <a:alpha val="65000"/>
              </a:srgbClr>
            </a:outerShdw>
          </a:effectLst>
        </p:spPr>
      </p:pic>
      <p:pic>
        <p:nvPicPr>
          <p:cNvPr id="8" name="Picture 7" descr="AnitaBK2012_Pic1web.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814975"/>
            <a:ext cx="2161649" cy="2043024"/>
          </a:xfrm>
          <a:prstGeom prst="rect">
            <a:avLst/>
          </a:prstGeom>
        </p:spPr>
      </p:pic>
      <p:pic>
        <p:nvPicPr>
          <p:cNvPr id="11" name="Picture 10" descr="YCDSB.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5543" y="4960184"/>
            <a:ext cx="1510579" cy="1782484"/>
          </a:xfrm>
          <a:prstGeom prst="rect">
            <a:avLst/>
          </a:prstGeom>
        </p:spPr>
      </p:pic>
      <p:sp>
        <p:nvSpPr>
          <p:cNvPr id="9" name="TextBox 8"/>
          <p:cNvSpPr txBox="1"/>
          <p:nvPr/>
        </p:nvSpPr>
        <p:spPr>
          <a:xfrm>
            <a:off x="2813243" y="4960184"/>
            <a:ext cx="4261410" cy="646331"/>
          </a:xfrm>
          <a:prstGeom prst="rect">
            <a:avLst/>
          </a:prstGeom>
          <a:noFill/>
        </p:spPr>
        <p:txBody>
          <a:bodyPr wrap="square" rtlCol="0">
            <a:spAutoFit/>
          </a:bodyPr>
          <a:lstStyle/>
          <a:p>
            <a:pPr algn="ctr"/>
            <a:r>
              <a:rPr lang="en-US" sz="2000" b="1" dirty="0" smtClean="0">
                <a:solidFill>
                  <a:schemeClr val="accent1">
                    <a:lumMod val="75000"/>
                  </a:schemeClr>
                </a:solidFill>
              </a:rPr>
              <a:t>York Catholic District School Board</a:t>
            </a:r>
          </a:p>
          <a:p>
            <a:pPr algn="ctr"/>
            <a:r>
              <a:rPr lang="en-US" sz="1600" dirty="0" smtClean="0"/>
              <a:t>February 15, 2013</a:t>
            </a:r>
            <a:endParaRPr lang="en-US" sz="1600" dirty="0"/>
          </a:p>
        </p:txBody>
      </p:sp>
      <p:sp>
        <p:nvSpPr>
          <p:cNvPr id="12" name="TextBox 11"/>
          <p:cNvSpPr txBox="1"/>
          <p:nvPr/>
        </p:nvSpPr>
        <p:spPr>
          <a:xfrm>
            <a:off x="2540000" y="5707526"/>
            <a:ext cx="4826000" cy="646331"/>
          </a:xfrm>
          <a:prstGeom prst="rect">
            <a:avLst/>
          </a:prstGeom>
          <a:noFill/>
        </p:spPr>
        <p:txBody>
          <a:bodyPr wrap="square" rtlCol="0">
            <a:spAutoFit/>
          </a:bodyPr>
          <a:lstStyle/>
          <a:p>
            <a:pPr algn="ctr"/>
            <a:r>
              <a:rPr lang="en-US" sz="2000" b="1" dirty="0" smtClean="0">
                <a:solidFill>
                  <a:srgbClr val="376092"/>
                </a:solidFill>
              </a:rPr>
              <a:t>Anita Brooks Kirkland</a:t>
            </a:r>
          </a:p>
          <a:p>
            <a:pPr algn="ctr"/>
            <a:r>
              <a:rPr lang="en-US" sz="1600" dirty="0" smtClean="0"/>
              <a:t>Consultant, K-12 Libraries, Waterloo Region DSB</a:t>
            </a:r>
          </a:p>
        </p:txBody>
      </p:sp>
      <p:sp>
        <p:nvSpPr>
          <p:cNvPr id="13" name="TextBox 12"/>
          <p:cNvSpPr txBox="1"/>
          <p:nvPr/>
        </p:nvSpPr>
        <p:spPr>
          <a:xfrm>
            <a:off x="2823992" y="6488667"/>
            <a:ext cx="2184049" cy="369332"/>
          </a:xfrm>
          <a:prstGeom prst="rect">
            <a:avLst/>
          </a:prstGeom>
          <a:noFill/>
        </p:spPr>
        <p:txBody>
          <a:bodyPr wrap="none" rtlCol="0">
            <a:spAutoFit/>
          </a:bodyPr>
          <a:lstStyle/>
          <a:p>
            <a:r>
              <a:rPr lang="en-US" dirty="0" smtClean="0">
                <a:solidFill>
                  <a:srgbClr val="376092"/>
                </a:solidFill>
              </a:rPr>
              <a:t>www.bythebrooks.ca</a:t>
            </a:r>
            <a:endParaRPr lang="en-US" dirty="0">
              <a:solidFill>
                <a:srgbClr val="376092"/>
              </a:solidFill>
            </a:endParaRPr>
          </a:p>
        </p:txBody>
      </p:sp>
      <p:sp>
        <p:nvSpPr>
          <p:cNvPr id="14" name="TextBox 13"/>
          <p:cNvSpPr txBox="1"/>
          <p:nvPr/>
        </p:nvSpPr>
        <p:spPr>
          <a:xfrm>
            <a:off x="5810462" y="6488667"/>
            <a:ext cx="1133644" cy="369332"/>
          </a:xfrm>
          <a:prstGeom prst="rect">
            <a:avLst/>
          </a:prstGeom>
          <a:noFill/>
        </p:spPr>
        <p:txBody>
          <a:bodyPr wrap="none" rtlCol="0">
            <a:spAutoFit/>
          </a:bodyPr>
          <a:lstStyle/>
          <a:p>
            <a:r>
              <a:rPr lang="en-US" dirty="0" smtClean="0">
                <a:solidFill>
                  <a:srgbClr val="376092"/>
                </a:solidFill>
              </a:rPr>
              <a:t>@AnitaBK</a:t>
            </a:r>
            <a:endParaRPr lang="en-US" dirty="0">
              <a:solidFill>
                <a:srgbClr val="376092"/>
              </a:solidFill>
            </a:endParaRPr>
          </a:p>
        </p:txBody>
      </p:sp>
      <p:cxnSp>
        <p:nvCxnSpPr>
          <p:cNvPr id="7" name="Straight Connector 6"/>
          <p:cNvCxnSpPr/>
          <p:nvPr/>
        </p:nvCxnSpPr>
        <p:spPr>
          <a:xfrm>
            <a:off x="1" y="4785092"/>
            <a:ext cx="9144000" cy="29882"/>
          </a:xfrm>
          <a:prstGeom prst="line">
            <a:avLst/>
          </a:prstGeom>
          <a:ln w="762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1127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57215" y="209220"/>
            <a:ext cx="6402902" cy="2761802"/>
            <a:chOff x="2457215" y="209220"/>
            <a:chExt cx="6402902" cy="2761802"/>
          </a:xfrm>
        </p:grpSpPr>
        <p:pic>
          <p:nvPicPr>
            <p:cNvPr id="3" name="Picture 2" descr="Scaredy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15" y="209220"/>
              <a:ext cx="3682402" cy="2761802"/>
            </a:xfrm>
            <a:prstGeom prst="ellipse">
              <a:avLst/>
            </a:prstGeom>
            <a:ln>
              <a:noFill/>
            </a:ln>
            <a:effectLst>
              <a:softEdge rad="112500"/>
            </a:effectLst>
          </p:spPr>
        </p:pic>
        <p:sp>
          <p:nvSpPr>
            <p:cNvPr id="5" name="TextBox 4"/>
            <p:cNvSpPr txBox="1"/>
            <p:nvPr/>
          </p:nvSpPr>
          <p:spPr>
            <a:xfrm>
              <a:off x="6139616" y="896134"/>
              <a:ext cx="2720501" cy="1200328"/>
            </a:xfrm>
            <a:prstGeom prst="rect">
              <a:avLst/>
            </a:prstGeom>
            <a:noFill/>
          </p:spPr>
          <p:txBody>
            <a:bodyPr wrap="square" rtlCol="0">
              <a:spAutoFit/>
            </a:bodyPr>
            <a:lstStyle/>
            <a:p>
              <a:r>
                <a:rPr lang="en-US" sz="2400" b="1" dirty="0" smtClean="0">
                  <a:solidFill>
                    <a:schemeClr val="accent3">
                      <a:lumMod val="75000"/>
                    </a:schemeClr>
                  </a:solidFill>
                </a:rPr>
                <a:t>Scaredy’s Strength:</a:t>
              </a:r>
            </a:p>
            <a:p>
              <a:r>
                <a:rPr lang="en-US" sz="2400" dirty="0" smtClean="0">
                  <a:solidFill>
                    <a:schemeClr val="accent3">
                      <a:lumMod val="75000"/>
                    </a:schemeClr>
                  </a:solidFill>
                </a:rPr>
                <a:t>Self-awareness and </a:t>
              </a:r>
            </a:p>
            <a:p>
              <a:r>
                <a:rPr lang="en-US" sz="2400" dirty="0" smtClean="0">
                  <a:solidFill>
                    <a:schemeClr val="accent3">
                      <a:lumMod val="75000"/>
                    </a:schemeClr>
                  </a:solidFill>
                </a:rPr>
                <a:t>a good plan.</a:t>
              </a:r>
              <a:endParaRPr lang="en-US" sz="2400" dirty="0">
                <a:solidFill>
                  <a:schemeClr val="accent3">
                    <a:lumMod val="75000"/>
                  </a:schemeClr>
                </a:solidFill>
              </a:endParaRPr>
            </a:p>
          </p:txBody>
        </p:sp>
      </p:grpSp>
      <p:grpSp>
        <p:nvGrpSpPr>
          <p:cNvPr id="8" name="Group 7"/>
          <p:cNvGrpSpPr/>
          <p:nvPr/>
        </p:nvGrpSpPr>
        <p:grpSpPr>
          <a:xfrm>
            <a:off x="193938" y="2760234"/>
            <a:ext cx="3912079" cy="3952218"/>
            <a:chOff x="328407" y="2595883"/>
            <a:chExt cx="3912079" cy="3952218"/>
          </a:xfrm>
        </p:grpSpPr>
        <p:pic>
          <p:nvPicPr>
            <p:cNvPr id="2" name="Picture 1" descr="Binky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407" y="2595883"/>
              <a:ext cx="3912079" cy="3231178"/>
            </a:xfrm>
            <a:prstGeom prst="ellipse">
              <a:avLst/>
            </a:prstGeom>
            <a:ln>
              <a:noFill/>
            </a:ln>
            <a:effectLst>
              <a:softEdge rad="112500"/>
            </a:effectLst>
          </p:spPr>
        </p:pic>
        <p:sp>
          <p:nvSpPr>
            <p:cNvPr id="6" name="TextBox 5"/>
            <p:cNvSpPr txBox="1"/>
            <p:nvPr/>
          </p:nvSpPr>
          <p:spPr>
            <a:xfrm>
              <a:off x="940995" y="5717104"/>
              <a:ext cx="2756133" cy="830997"/>
            </a:xfrm>
            <a:prstGeom prst="rect">
              <a:avLst/>
            </a:prstGeom>
            <a:noFill/>
          </p:spPr>
          <p:txBody>
            <a:bodyPr wrap="none" rtlCol="0">
              <a:spAutoFit/>
            </a:bodyPr>
            <a:lstStyle/>
            <a:p>
              <a:r>
                <a:rPr lang="en-US" sz="2400" b="1" dirty="0" smtClean="0">
                  <a:solidFill>
                    <a:srgbClr val="990000"/>
                  </a:solidFill>
                </a:rPr>
                <a:t>Binky’s Approach: </a:t>
              </a:r>
            </a:p>
            <a:p>
              <a:r>
                <a:rPr lang="en-US" sz="2400" dirty="0" smtClean="0">
                  <a:solidFill>
                    <a:srgbClr val="990000"/>
                  </a:solidFill>
                </a:rPr>
                <a:t>Unbridled optimism. </a:t>
              </a:r>
              <a:endParaRPr lang="en-US" sz="2400" dirty="0">
                <a:solidFill>
                  <a:srgbClr val="990000"/>
                </a:solidFill>
              </a:endParaRPr>
            </a:p>
          </p:txBody>
        </p:sp>
      </p:grpSp>
      <p:grpSp>
        <p:nvGrpSpPr>
          <p:cNvPr id="9" name="Group 8"/>
          <p:cNvGrpSpPr/>
          <p:nvPr/>
        </p:nvGrpSpPr>
        <p:grpSpPr>
          <a:xfrm>
            <a:off x="5012038" y="2552674"/>
            <a:ext cx="3848079" cy="4165153"/>
            <a:chOff x="5012038" y="2507851"/>
            <a:chExt cx="3848079" cy="4165153"/>
          </a:xfrm>
        </p:grpSpPr>
        <p:pic>
          <p:nvPicPr>
            <p:cNvPr id="4" name="Picture 3" descr="Wemberly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1142" y="2507851"/>
              <a:ext cx="3407168" cy="3453683"/>
            </a:xfrm>
            <a:prstGeom prst="ellipse">
              <a:avLst/>
            </a:prstGeom>
            <a:ln>
              <a:noFill/>
            </a:ln>
            <a:effectLst>
              <a:softEdge rad="112500"/>
            </a:effectLst>
          </p:spPr>
        </p:pic>
        <p:sp>
          <p:nvSpPr>
            <p:cNvPr id="7" name="TextBox 6"/>
            <p:cNvSpPr txBox="1"/>
            <p:nvPr/>
          </p:nvSpPr>
          <p:spPr>
            <a:xfrm>
              <a:off x="5012038" y="5842007"/>
              <a:ext cx="3848079" cy="830997"/>
            </a:xfrm>
            <a:prstGeom prst="rect">
              <a:avLst/>
            </a:prstGeom>
            <a:noFill/>
          </p:spPr>
          <p:txBody>
            <a:bodyPr wrap="none" rtlCol="0">
              <a:spAutoFit/>
            </a:bodyPr>
            <a:lstStyle/>
            <a:p>
              <a:r>
                <a:rPr lang="en-US" sz="2400" b="1" dirty="0" smtClean="0">
                  <a:solidFill>
                    <a:schemeClr val="accent6">
                      <a:lumMod val="75000"/>
                    </a:schemeClr>
                  </a:solidFill>
                </a:rPr>
                <a:t>Wemberly’s Key to Success: </a:t>
              </a:r>
            </a:p>
            <a:p>
              <a:r>
                <a:rPr lang="en-US" sz="2400" dirty="0" smtClean="0">
                  <a:solidFill>
                    <a:schemeClr val="accent6">
                      <a:lumMod val="75000"/>
                    </a:schemeClr>
                  </a:solidFill>
                </a:rPr>
                <a:t>Allies and a support network.</a:t>
              </a:r>
              <a:endParaRPr lang="en-US" sz="2400" dirty="0">
                <a:solidFill>
                  <a:schemeClr val="accent6">
                    <a:lumMod val="75000"/>
                  </a:schemeClr>
                </a:solidFill>
              </a:endParaRPr>
            </a:p>
          </p:txBody>
        </p:sp>
      </p:grpSp>
    </p:spTree>
    <p:extLst>
      <p:ext uri="{BB962C8B-B14F-4D97-AF65-F5344CB8AC3E}">
        <p14:creationId xmlns:p14="http://schemas.microsoft.com/office/powerpoint/2010/main" val="3297415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94" y="4799819"/>
            <a:ext cx="8650939" cy="17444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33296" y="325280"/>
            <a:ext cx="5483410" cy="3416320"/>
          </a:xfrm>
          <a:prstGeom prst="rect">
            <a:avLst/>
          </a:prstGeom>
          <a:noFill/>
        </p:spPr>
        <p:txBody>
          <a:bodyPr wrap="square" rtlCol="0">
            <a:spAutoFit/>
          </a:bodyPr>
          <a:lstStyle/>
          <a:p>
            <a:r>
              <a:rPr lang="en-US" sz="2400" b="1" dirty="0" smtClean="0">
                <a:solidFill>
                  <a:schemeClr val="accent1">
                    <a:lumMod val="75000"/>
                  </a:schemeClr>
                </a:solidFill>
              </a:rPr>
              <a:t>Responding to an Era of Complex Change</a:t>
            </a:r>
          </a:p>
          <a:p>
            <a:endParaRPr lang="en-US" sz="2400" b="1" dirty="0" smtClean="0">
              <a:solidFill>
                <a:schemeClr val="tx2">
                  <a:lumMod val="60000"/>
                  <a:lumOff val="40000"/>
                </a:schemeClr>
              </a:solidFill>
            </a:endParaRPr>
          </a:p>
          <a:p>
            <a:pPr marL="285750" indent="-285750">
              <a:buFont typeface="Arial"/>
              <a:buChar char="•"/>
            </a:pPr>
            <a:r>
              <a:rPr lang="en-US" sz="2400" dirty="0" smtClean="0"/>
              <a:t>Swift advances in information &amp; communications technology effecting major changes in society, economy, politics, science</a:t>
            </a:r>
          </a:p>
          <a:p>
            <a:endParaRPr lang="en-US" sz="2400" dirty="0" smtClean="0"/>
          </a:p>
          <a:p>
            <a:pPr marL="285750" indent="-285750">
              <a:buFont typeface="Arial"/>
              <a:buChar char="•"/>
            </a:pPr>
            <a:r>
              <a:rPr lang="en-US" sz="2400" dirty="0" smtClean="0"/>
              <a:t>Altering the way people work, play </a:t>
            </a:r>
          </a:p>
          <a:p>
            <a:r>
              <a:rPr lang="en-US" sz="2400" dirty="0"/>
              <a:t> </a:t>
            </a:r>
            <a:r>
              <a:rPr lang="en-US" sz="2400" dirty="0" smtClean="0"/>
              <a:t>   &amp; learn</a:t>
            </a:r>
          </a:p>
        </p:txBody>
      </p:sp>
      <p:sp>
        <p:nvSpPr>
          <p:cNvPr id="4" name="TextBox 3"/>
          <p:cNvSpPr txBox="1"/>
          <p:nvPr/>
        </p:nvSpPr>
        <p:spPr>
          <a:xfrm>
            <a:off x="246529" y="4856419"/>
            <a:ext cx="8516469" cy="1631216"/>
          </a:xfrm>
          <a:prstGeom prst="rect">
            <a:avLst/>
          </a:prstGeom>
          <a:noFill/>
        </p:spPr>
        <p:txBody>
          <a:bodyPr wrap="square" rtlCol="0">
            <a:spAutoFit/>
          </a:bodyPr>
          <a:lstStyle/>
          <a:p>
            <a:r>
              <a:rPr lang="en-US" sz="2000" b="1" dirty="0">
                <a:solidFill>
                  <a:schemeClr val="bg1"/>
                </a:solidFill>
              </a:rPr>
              <a:t>Schools are being challenged to harness the unfamiliar yet incredibly fascinating opportunities presented by this transformation... all while ensuring students emerge with the skills they need, not only to survive, but to </a:t>
            </a:r>
            <a:r>
              <a:rPr lang="en-US" sz="2000" b="1" i="1" dirty="0">
                <a:solidFill>
                  <a:schemeClr val="bg1"/>
                </a:solidFill>
              </a:rPr>
              <a:t>thrive</a:t>
            </a:r>
            <a:r>
              <a:rPr lang="en-US" sz="2000" b="1" dirty="0">
                <a:solidFill>
                  <a:schemeClr val="bg1"/>
                </a:solidFill>
              </a:rPr>
              <a:t>.</a:t>
            </a:r>
            <a:br>
              <a:rPr lang="en-US" sz="2000" b="1" dirty="0">
                <a:solidFill>
                  <a:schemeClr val="bg1"/>
                </a:solidFill>
              </a:rPr>
            </a:br>
            <a:r>
              <a:rPr lang="en-US" sz="2000" b="1" dirty="0">
                <a:solidFill>
                  <a:schemeClr val="bg1"/>
                </a:solidFill>
              </a:rPr>
              <a:t/>
            </a:r>
            <a:br>
              <a:rPr lang="en-US" sz="2000" b="1" dirty="0">
                <a:solidFill>
                  <a:schemeClr val="bg1"/>
                </a:solidFill>
              </a:rPr>
            </a:br>
            <a:r>
              <a:rPr lang="en-US" sz="2000" b="1" dirty="0">
                <a:solidFill>
                  <a:schemeClr val="bg1"/>
                </a:solidFill>
              </a:rPr>
              <a:t>Development of a Learning Commons addresses this challenge. </a:t>
            </a:r>
          </a:p>
        </p:txBody>
      </p:sp>
    </p:spTree>
    <p:extLst>
      <p:ext uri="{BB962C8B-B14F-4D97-AF65-F5344CB8AC3E}">
        <p14:creationId xmlns:p14="http://schemas.microsoft.com/office/powerpoint/2010/main" val="1670290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24122" y="145988"/>
            <a:ext cx="6992468" cy="5355312"/>
          </a:xfrm>
          <a:prstGeom prst="rect">
            <a:avLst/>
          </a:prstGeom>
          <a:noFill/>
        </p:spPr>
        <p:txBody>
          <a:bodyPr wrap="square" rtlCol="0">
            <a:spAutoFit/>
          </a:bodyPr>
          <a:lstStyle/>
          <a:p>
            <a:r>
              <a:rPr lang="en-US" sz="2400" b="1" dirty="0">
                <a:solidFill>
                  <a:srgbClr val="376092"/>
                </a:solidFill>
              </a:rPr>
              <a:t>What is a Learning Commons? </a:t>
            </a:r>
            <a:br>
              <a:rPr lang="en-US" sz="2400" b="1" dirty="0">
                <a:solidFill>
                  <a:srgbClr val="376092"/>
                </a:solidFill>
              </a:rPr>
            </a:br>
            <a:endParaRPr lang="en-US" dirty="0"/>
          </a:p>
          <a:p>
            <a:pPr marL="285750" indent="-285750">
              <a:buFont typeface="Arial"/>
              <a:buChar char="•"/>
            </a:pPr>
            <a:r>
              <a:rPr lang="en-US" sz="2400" dirty="0" smtClean="0"/>
              <a:t>Flexible &amp; responsive</a:t>
            </a:r>
          </a:p>
          <a:p>
            <a:endParaRPr lang="en-US" sz="1000" dirty="0" smtClean="0"/>
          </a:p>
          <a:p>
            <a:pPr marL="285750" indent="-285750">
              <a:buFont typeface="Arial"/>
              <a:buChar char="•"/>
            </a:pPr>
            <a:r>
              <a:rPr lang="en-US" sz="2400" dirty="0" smtClean="0"/>
              <a:t>Focus on collaborative learning</a:t>
            </a:r>
          </a:p>
          <a:p>
            <a:endParaRPr lang="en-US" sz="1000" dirty="0" smtClean="0"/>
          </a:p>
          <a:p>
            <a:pPr marL="285750" indent="-285750">
              <a:buFont typeface="Arial"/>
              <a:buChar char="•"/>
            </a:pPr>
            <a:r>
              <a:rPr lang="en-US" sz="2400" dirty="0" smtClean="0"/>
              <a:t>Leverages physical &amp; virtual spaces</a:t>
            </a:r>
          </a:p>
          <a:p>
            <a:endParaRPr lang="en-US" sz="1000" dirty="0"/>
          </a:p>
          <a:p>
            <a:pPr marL="285750" indent="-285750">
              <a:buFont typeface="Arial"/>
              <a:buChar char="•"/>
            </a:pPr>
            <a:r>
              <a:rPr lang="en-US" sz="2400" dirty="0" smtClean="0"/>
              <a:t>Whole-school approach</a:t>
            </a:r>
          </a:p>
          <a:p>
            <a:endParaRPr lang="en-US" sz="1000" dirty="0" smtClean="0"/>
          </a:p>
          <a:p>
            <a:pPr marL="285750" indent="-285750">
              <a:buFont typeface="Arial"/>
              <a:buChar char="•"/>
            </a:pPr>
            <a:r>
              <a:rPr lang="en-US" sz="2400" dirty="0" smtClean="0"/>
              <a:t>Opportunities for collaboration – </a:t>
            </a:r>
          </a:p>
          <a:p>
            <a:r>
              <a:rPr lang="en-US" sz="2400" dirty="0"/>
              <a:t> </a:t>
            </a:r>
            <a:r>
              <a:rPr lang="en-US" sz="2400" dirty="0" smtClean="0"/>
              <a:t>    teachers, teacher-librarians, students</a:t>
            </a:r>
          </a:p>
          <a:p>
            <a:endParaRPr lang="en-US" sz="1000" dirty="0" smtClean="0"/>
          </a:p>
          <a:p>
            <a:pPr marL="285750" indent="-285750">
              <a:buFont typeface="Arial"/>
              <a:buChar char="•"/>
            </a:pPr>
            <a:r>
              <a:rPr lang="en-US" sz="2400" dirty="0" smtClean="0"/>
              <a:t>Leverages technology to facilitate </a:t>
            </a:r>
          </a:p>
          <a:p>
            <a:r>
              <a:rPr lang="en-US" sz="2400" dirty="0"/>
              <a:t> </a:t>
            </a:r>
            <a:r>
              <a:rPr lang="en-US" sz="2400" dirty="0" smtClean="0"/>
              <a:t>    collaboration</a:t>
            </a:r>
          </a:p>
          <a:p>
            <a:endParaRPr lang="en-US" sz="1000" dirty="0" smtClean="0"/>
          </a:p>
          <a:p>
            <a:pPr marL="285750" indent="-285750">
              <a:buFont typeface="Arial"/>
              <a:buChar char="•"/>
            </a:pPr>
            <a:r>
              <a:rPr lang="en-US" sz="2400" dirty="0" smtClean="0"/>
              <a:t>Leverages role of library as a space naturally designed to facilitate people working together</a:t>
            </a:r>
          </a:p>
        </p:txBody>
      </p:sp>
    </p:spTree>
    <p:extLst>
      <p:ext uri="{BB962C8B-B14F-4D97-AF65-F5344CB8AC3E}">
        <p14:creationId xmlns:p14="http://schemas.microsoft.com/office/powerpoint/2010/main" val="14849580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00" y="1075765"/>
            <a:ext cx="6544235" cy="4527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extBox 2"/>
          <p:cNvSpPr txBox="1"/>
          <p:nvPr/>
        </p:nvSpPr>
        <p:spPr>
          <a:xfrm>
            <a:off x="1568990" y="1359645"/>
            <a:ext cx="6095834" cy="3875933"/>
          </a:xfrm>
          <a:prstGeom prst="rect">
            <a:avLst/>
          </a:prstGeom>
          <a:noFill/>
        </p:spPr>
        <p:txBody>
          <a:bodyPr wrap="square" rtlCol="0">
            <a:spAutoFit/>
          </a:bodyPr>
          <a:lstStyle/>
          <a:p>
            <a:pPr>
              <a:lnSpc>
                <a:spcPct val="110000"/>
              </a:lnSpc>
            </a:pPr>
            <a:r>
              <a:rPr lang="en-US" sz="3200" b="1" dirty="0">
                <a:solidFill>
                  <a:schemeClr val="bg1"/>
                </a:solidFill>
              </a:rPr>
              <a:t>Within a Learning Commons, new relationships are formed between learners, new technologies are realized and utilized, and both students and educators prepare for the future as they learn new ways to learn</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510868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8709" y="325280"/>
            <a:ext cx="5393765" cy="5539978"/>
          </a:xfrm>
          <a:prstGeom prst="rect">
            <a:avLst/>
          </a:prstGeom>
          <a:noFill/>
        </p:spPr>
        <p:txBody>
          <a:bodyPr wrap="square" rtlCol="0">
            <a:spAutoFit/>
          </a:bodyPr>
          <a:lstStyle/>
          <a:p>
            <a:r>
              <a:rPr lang="en-US" sz="2400" b="1" dirty="0" smtClean="0">
                <a:solidFill>
                  <a:schemeClr val="accent1">
                    <a:lumMod val="75000"/>
                  </a:schemeClr>
                </a:solidFill>
              </a:rPr>
              <a:t>Physical &amp; Virtual Spaces</a:t>
            </a:r>
          </a:p>
          <a:p>
            <a:endParaRPr lang="en-US" sz="2400" b="1" dirty="0">
              <a:solidFill>
                <a:schemeClr val="accent1">
                  <a:lumMod val="75000"/>
                </a:schemeClr>
              </a:solidFill>
            </a:endParaRPr>
          </a:p>
          <a:p>
            <a:pPr marL="285750" indent="-285750">
              <a:buFont typeface="Arial"/>
              <a:buChar char="•"/>
            </a:pPr>
            <a:r>
              <a:rPr lang="en-US" sz="2400" dirty="0" smtClean="0"/>
              <a:t>Design components foster collaboration, comfort &amp; community</a:t>
            </a:r>
          </a:p>
          <a:p>
            <a:endParaRPr lang="en-US" sz="2400" dirty="0" smtClean="0"/>
          </a:p>
          <a:p>
            <a:pPr marL="285750" indent="-285750">
              <a:buFont typeface="Arial"/>
              <a:buChar char="•"/>
            </a:pPr>
            <a:r>
              <a:rPr lang="en-US" sz="2400" dirty="0" smtClean="0"/>
              <a:t>Learning is fluid &amp; participatory</a:t>
            </a:r>
          </a:p>
          <a:p>
            <a:endParaRPr lang="en-US" sz="2400" dirty="0" smtClean="0"/>
          </a:p>
          <a:p>
            <a:pPr marL="285750" indent="-285750">
              <a:buFont typeface="Arial"/>
              <a:buChar char="•"/>
            </a:pPr>
            <a:r>
              <a:rPr lang="en-US" sz="2400" dirty="0" smtClean="0"/>
              <a:t>Spaces encourage collegiality &amp; intellectual development</a:t>
            </a:r>
          </a:p>
          <a:p>
            <a:endParaRPr lang="en-US" sz="2400" dirty="0" smtClean="0"/>
          </a:p>
          <a:p>
            <a:pPr marL="285750" indent="-285750">
              <a:buFont typeface="Arial"/>
              <a:buChar char="•"/>
            </a:pPr>
            <a:r>
              <a:rPr lang="en-US" sz="2400" dirty="0" smtClean="0"/>
              <a:t>Age of ultra-connectivity makes virtual learning spaces possible </a:t>
            </a:r>
          </a:p>
          <a:p>
            <a:endParaRPr lang="en-US" sz="2400" dirty="0" smtClean="0"/>
          </a:p>
          <a:p>
            <a:pPr marL="285750" indent="-285750">
              <a:buFont typeface="Arial"/>
              <a:buChar char="•"/>
            </a:pPr>
            <a:r>
              <a:rPr lang="en-US" sz="2400" dirty="0" smtClean="0"/>
              <a:t>Collaborative learning, 24/7</a:t>
            </a:r>
          </a:p>
          <a:p>
            <a:endParaRPr lang="en-US" dirty="0"/>
          </a:p>
        </p:txBody>
      </p:sp>
    </p:spTree>
    <p:extLst>
      <p:ext uri="{BB962C8B-B14F-4D97-AF65-F5344CB8AC3E}">
        <p14:creationId xmlns:p14="http://schemas.microsoft.com/office/powerpoint/2010/main" val="40052533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33296" y="325280"/>
            <a:ext cx="5199528" cy="4431983"/>
          </a:xfrm>
          <a:prstGeom prst="rect">
            <a:avLst/>
          </a:prstGeom>
          <a:noFill/>
        </p:spPr>
        <p:txBody>
          <a:bodyPr wrap="square" rtlCol="0">
            <a:spAutoFit/>
          </a:bodyPr>
          <a:lstStyle/>
          <a:p>
            <a:r>
              <a:rPr lang="en-US" sz="2400" b="1" dirty="0" smtClean="0">
                <a:solidFill>
                  <a:srgbClr val="376092"/>
                </a:solidFill>
              </a:rPr>
              <a:t>Equitable Access</a:t>
            </a:r>
          </a:p>
          <a:p>
            <a:endParaRPr lang="en-US" dirty="0"/>
          </a:p>
          <a:p>
            <a:pPr marL="285750" indent="-285750">
              <a:buFont typeface="Arial"/>
              <a:buChar char="•"/>
            </a:pPr>
            <a:r>
              <a:rPr lang="en-US" sz="2400" dirty="0" smtClean="0"/>
              <a:t>Wide and growing range of media, information sources, technologies</a:t>
            </a:r>
          </a:p>
          <a:p>
            <a:endParaRPr lang="en-US" sz="2400" dirty="0" smtClean="0"/>
          </a:p>
          <a:p>
            <a:pPr marL="285750" indent="-285750">
              <a:buFont typeface="Arial"/>
              <a:buChar char="•"/>
            </a:pPr>
            <a:r>
              <a:rPr lang="en-US" sz="2400" dirty="0" smtClean="0"/>
              <a:t>Physical &amp; virtual collections</a:t>
            </a:r>
          </a:p>
          <a:p>
            <a:endParaRPr lang="en-US" sz="2400" dirty="0" smtClean="0"/>
          </a:p>
          <a:p>
            <a:pPr marL="285750" indent="-285750">
              <a:buFont typeface="Arial"/>
              <a:buChar char="•"/>
            </a:pPr>
            <a:r>
              <a:rPr lang="en-US" sz="2400" dirty="0" smtClean="0"/>
              <a:t>Access to qualified staff</a:t>
            </a:r>
          </a:p>
          <a:p>
            <a:endParaRPr lang="en-US" sz="2400" dirty="0" smtClean="0"/>
          </a:p>
          <a:p>
            <a:pPr marL="285750" indent="-285750">
              <a:buFont typeface="Arial"/>
              <a:buChar char="•"/>
            </a:pPr>
            <a:r>
              <a:rPr lang="en-US" sz="2400" dirty="0" smtClean="0"/>
              <a:t>Fluid schedule, on as-needed basis</a:t>
            </a:r>
          </a:p>
          <a:p>
            <a:endParaRPr lang="en-US" sz="2400" dirty="0" smtClean="0"/>
          </a:p>
          <a:p>
            <a:pPr marL="285750" indent="-285750">
              <a:buFont typeface="Arial"/>
              <a:buChar char="•"/>
            </a:pPr>
            <a:r>
              <a:rPr lang="en-US" sz="2400" dirty="0" smtClean="0"/>
              <a:t>Access during and outside school day</a:t>
            </a:r>
          </a:p>
        </p:txBody>
      </p:sp>
    </p:spTree>
    <p:extLst>
      <p:ext uri="{BB962C8B-B14F-4D97-AF65-F5344CB8AC3E}">
        <p14:creationId xmlns:p14="http://schemas.microsoft.com/office/powerpoint/2010/main" val="7962287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6110243" y="378591"/>
            <a:ext cx="2219391" cy="287959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98827" y="325280"/>
            <a:ext cx="5617879" cy="2846933"/>
          </a:xfrm>
          <a:prstGeom prst="rect">
            <a:avLst/>
          </a:prstGeom>
          <a:noFill/>
        </p:spPr>
        <p:txBody>
          <a:bodyPr wrap="square" rtlCol="0">
            <a:spAutoFit/>
          </a:bodyPr>
          <a:lstStyle/>
          <a:p>
            <a:r>
              <a:rPr lang="en-US" sz="2400" b="1" dirty="0" smtClean="0">
                <a:solidFill>
                  <a:srgbClr val="376092"/>
                </a:solidFill>
              </a:rPr>
              <a:t>Learning Partnerships</a:t>
            </a:r>
          </a:p>
          <a:p>
            <a:endParaRPr lang="en-US" sz="1200" b="1" dirty="0">
              <a:solidFill>
                <a:srgbClr val="376092"/>
              </a:solidFill>
            </a:endParaRPr>
          </a:p>
          <a:p>
            <a:pPr marL="285750" indent="-285750">
              <a:buFont typeface="Arial"/>
              <a:buChar char="•"/>
            </a:pPr>
            <a:r>
              <a:rPr lang="en-US" sz="2400" dirty="0" smtClean="0"/>
              <a:t>Everyone is engaged in learning – teachers &amp; students</a:t>
            </a:r>
          </a:p>
          <a:p>
            <a:endParaRPr lang="en-US" sz="1100" dirty="0" smtClean="0"/>
          </a:p>
          <a:p>
            <a:pPr marL="285750" indent="-285750">
              <a:buFont typeface="Arial"/>
              <a:buChar char="•"/>
            </a:pPr>
            <a:r>
              <a:rPr lang="en-US" sz="2400" dirty="0" smtClean="0"/>
              <a:t>Teacher as coach &amp; facilitator</a:t>
            </a:r>
          </a:p>
          <a:p>
            <a:endParaRPr lang="en-US" sz="1200" dirty="0" smtClean="0"/>
          </a:p>
          <a:p>
            <a:pPr marL="285750" indent="-285750">
              <a:buFont typeface="Arial"/>
              <a:buChar char="•"/>
            </a:pPr>
            <a:r>
              <a:rPr lang="en-US" sz="2400" dirty="0" smtClean="0"/>
              <a:t>Includes all members of the school community</a:t>
            </a:r>
          </a:p>
        </p:txBody>
      </p:sp>
      <p:pic>
        <p:nvPicPr>
          <p:cNvPr id="4" name="Picture 3" descr="chapt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235" y="3318101"/>
            <a:ext cx="3326417" cy="3304241"/>
          </a:xfrm>
          <a:prstGeom prst="rect">
            <a:avLst/>
          </a:prstGeom>
        </p:spPr>
      </p:pic>
      <p:sp>
        <p:nvSpPr>
          <p:cNvPr id="6" name="TextBox 5"/>
          <p:cNvSpPr txBox="1"/>
          <p:nvPr/>
        </p:nvSpPr>
        <p:spPr>
          <a:xfrm>
            <a:off x="3959409" y="3381387"/>
            <a:ext cx="4392706" cy="3323987"/>
          </a:xfrm>
          <a:prstGeom prst="rect">
            <a:avLst/>
          </a:prstGeom>
          <a:noFill/>
        </p:spPr>
        <p:txBody>
          <a:bodyPr wrap="square" rtlCol="0">
            <a:spAutoFit/>
          </a:bodyPr>
          <a:lstStyle/>
          <a:p>
            <a:r>
              <a:rPr lang="en-US" sz="2400" b="1" dirty="0" smtClean="0">
                <a:solidFill>
                  <a:srgbClr val="376092"/>
                </a:solidFill>
              </a:rPr>
              <a:t>Learning opportunities are:</a:t>
            </a:r>
          </a:p>
          <a:p>
            <a:endParaRPr lang="en-US" sz="1000" dirty="0" smtClean="0"/>
          </a:p>
          <a:p>
            <a:pPr marL="285750" indent="-285750">
              <a:buFont typeface="Arial"/>
              <a:buChar char="•"/>
            </a:pPr>
            <a:r>
              <a:rPr lang="en-US" sz="2400" dirty="0" smtClean="0"/>
              <a:t>Global, connected and social</a:t>
            </a:r>
          </a:p>
          <a:p>
            <a:endParaRPr lang="en-US" sz="800" dirty="0" smtClean="0"/>
          </a:p>
          <a:p>
            <a:pPr marL="285750" indent="-285750">
              <a:buFont typeface="Arial"/>
              <a:buChar char="•"/>
            </a:pPr>
            <a:r>
              <a:rPr lang="en-US" sz="2400" dirty="0" smtClean="0"/>
              <a:t>Real world, cross-curricular, and interdisciplinary</a:t>
            </a:r>
          </a:p>
          <a:p>
            <a:endParaRPr lang="en-US" sz="800" dirty="0" smtClean="0"/>
          </a:p>
          <a:p>
            <a:pPr marL="285750" indent="-285750">
              <a:buFont typeface="Arial"/>
              <a:buChar char="•"/>
            </a:pPr>
            <a:r>
              <a:rPr lang="en-US" sz="2400" dirty="0" smtClean="0"/>
              <a:t>Active, fluid, and flexible</a:t>
            </a:r>
          </a:p>
          <a:p>
            <a:endParaRPr lang="en-US" sz="800" dirty="0" smtClean="0"/>
          </a:p>
          <a:p>
            <a:pPr marL="285750" indent="-285750">
              <a:buFont typeface="Arial"/>
              <a:buChar char="•"/>
            </a:pPr>
            <a:r>
              <a:rPr lang="en-US" sz="2400" dirty="0" smtClean="0"/>
              <a:t>Complex and resource-rich</a:t>
            </a:r>
          </a:p>
          <a:p>
            <a:endParaRPr lang="en-US" sz="800" dirty="0" smtClean="0"/>
          </a:p>
          <a:p>
            <a:pPr marL="285750" indent="-285750">
              <a:buFont typeface="Arial"/>
              <a:buChar char="•"/>
            </a:pPr>
            <a:r>
              <a:rPr lang="en-US" sz="2400" dirty="0" smtClean="0"/>
              <a:t>Respectful of all ideas</a:t>
            </a:r>
            <a:endParaRPr lang="en-US" sz="2400" dirty="0"/>
          </a:p>
        </p:txBody>
      </p:sp>
    </p:spTree>
    <p:extLst>
      <p:ext uri="{BB962C8B-B14F-4D97-AF65-F5344CB8AC3E}">
        <p14:creationId xmlns:p14="http://schemas.microsoft.com/office/powerpoint/2010/main" val="33030809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9882" y="4913079"/>
            <a:ext cx="6514353" cy="16012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12588" y="325279"/>
            <a:ext cx="4870824" cy="3600986"/>
          </a:xfrm>
          <a:prstGeom prst="rect">
            <a:avLst/>
          </a:prstGeom>
          <a:noFill/>
        </p:spPr>
        <p:txBody>
          <a:bodyPr wrap="square" rtlCol="0">
            <a:spAutoFit/>
          </a:bodyPr>
          <a:lstStyle/>
          <a:p>
            <a:r>
              <a:rPr lang="en-US" sz="2400" b="1" dirty="0" smtClean="0">
                <a:solidFill>
                  <a:srgbClr val="376092"/>
                </a:solidFill>
              </a:rPr>
              <a:t>Technology in Learning</a:t>
            </a:r>
          </a:p>
          <a:p>
            <a:endParaRPr lang="en-US" sz="1200" dirty="0" smtClean="0"/>
          </a:p>
          <a:p>
            <a:pPr marL="285750" indent="-285750">
              <a:buFont typeface="Arial"/>
              <a:buChar char="•"/>
            </a:pPr>
            <a:r>
              <a:rPr lang="en-US" sz="2400" dirty="0" smtClean="0"/>
              <a:t>Social media for learning and developing deeper understanding</a:t>
            </a:r>
          </a:p>
          <a:p>
            <a:endParaRPr lang="en-US" sz="1200" dirty="0" smtClean="0"/>
          </a:p>
          <a:p>
            <a:pPr marL="285750" indent="-285750">
              <a:buFont typeface="Arial"/>
              <a:buChar char="•"/>
            </a:pPr>
            <a:r>
              <a:rPr lang="en-US" sz="2400" dirty="0" smtClean="0"/>
              <a:t>Critical and creative thought</a:t>
            </a:r>
          </a:p>
          <a:p>
            <a:endParaRPr lang="en-US" sz="1200" dirty="0" smtClean="0"/>
          </a:p>
          <a:p>
            <a:pPr marL="285750" indent="-285750">
              <a:buFont typeface="Arial"/>
              <a:buChar char="•"/>
            </a:pPr>
            <a:r>
              <a:rPr lang="en-US" sz="2400" dirty="0" smtClean="0"/>
              <a:t>Constructing meaning </a:t>
            </a:r>
          </a:p>
          <a:p>
            <a:endParaRPr lang="en-US" sz="1200" dirty="0" smtClean="0"/>
          </a:p>
          <a:p>
            <a:pPr marL="285750" indent="-285750">
              <a:buFont typeface="Arial"/>
              <a:buChar char="•"/>
            </a:pPr>
            <a:r>
              <a:rPr lang="en-US" sz="2400" dirty="0" smtClean="0"/>
              <a:t>Shared learning experiences</a:t>
            </a:r>
          </a:p>
          <a:p>
            <a:endParaRPr lang="en-US" sz="1200" dirty="0" smtClean="0"/>
          </a:p>
          <a:p>
            <a:pPr marL="285750" indent="-285750">
              <a:buFont typeface="Arial"/>
              <a:buChar char="•"/>
            </a:pPr>
            <a:r>
              <a:rPr lang="en-US" sz="2400" dirty="0" smtClean="0"/>
              <a:t>Diverse resources</a:t>
            </a:r>
          </a:p>
        </p:txBody>
      </p:sp>
      <p:sp>
        <p:nvSpPr>
          <p:cNvPr id="5" name="TextBox 4"/>
          <p:cNvSpPr txBox="1"/>
          <p:nvPr/>
        </p:nvSpPr>
        <p:spPr>
          <a:xfrm>
            <a:off x="1426608" y="4993994"/>
            <a:ext cx="6260901" cy="1304973"/>
          </a:xfrm>
          <a:prstGeom prst="rect">
            <a:avLst/>
          </a:prstGeom>
          <a:noFill/>
        </p:spPr>
        <p:txBody>
          <a:bodyPr wrap="square" rtlCol="0">
            <a:spAutoFit/>
          </a:bodyPr>
          <a:lstStyle/>
          <a:p>
            <a:pPr>
              <a:lnSpc>
                <a:spcPct val="110000"/>
              </a:lnSpc>
            </a:pPr>
            <a:r>
              <a:rPr lang="en-US" sz="2400" b="1" dirty="0">
                <a:solidFill>
                  <a:schemeClr val="bg1"/>
                </a:solidFill>
              </a:rPr>
              <a:t>Using the tools available in the communication world outside of school is one way to bridge the </a:t>
            </a:r>
            <a:r>
              <a:rPr lang="en-US" sz="2400" b="1" dirty="0" smtClean="0">
                <a:solidFill>
                  <a:schemeClr val="bg1"/>
                </a:solidFill>
              </a:rPr>
              <a:t>learning </a:t>
            </a:r>
            <a:r>
              <a:rPr lang="en-US" sz="2400" b="1" dirty="0">
                <a:solidFill>
                  <a:schemeClr val="bg1"/>
                </a:solidFill>
              </a:rPr>
              <a:t>gap experienced by students today</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36104790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120" t="7199" r="4980" b="3558"/>
          <a:stretch/>
        </p:blipFill>
        <p:spPr bwMode="auto">
          <a:xfrm>
            <a:off x="1538939" y="119529"/>
            <a:ext cx="6394825" cy="60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Oval 5"/>
          <p:cNvSpPr/>
          <p:nvPr/>
        </p:nvSpPr>
        <p:spPr>
          <a:xfrm>
            <a:off x="597645"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spTree>
    <p:extLst>
      <p:ext uri="{BB962C8B-B14F-4D97-AF65-F5344CB8AC3E}">
        <p14:creationId xmlns:p14="http://schemas.microsoft.com/office/powerpoint/2010/main" val="15308120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71812" y="545197"/>
            <a:ext cx="3912079" cy="3952218"/>
            <a:chOff x="328407" y="2595883"/>
            <a:chExt cx="3912079" cy="3952218"/>
          </a:xfrm>
        </p:grpSpPr>
        <p:pic>
          <p:nvPicPr>
            <p:cNvPr id="3" name="Picture 2" descr="Binky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407" y="2595883"/>
              <a:ext cx="3912079" cy="3231178"/>
            </a:xfrm>
            <a:prstGeom prst="ellipse">
              <a:avLst/>
            </a:prstGeom>
            <a:ln>
              <a:noFill/>
            </a:ln>
            <a:effectLst>
              <a:softEdge rad="112500"/>
            </a:effectLst>
          </p:spPr>
        </p:pic>
        <p:sp>
          <p:nvSpPr>
            <p:cNvPr id="4" name="TextBox 3"/>
            <p:cNvSpPr txBox="1"/>
            <p:nvPr/>
          </p:nvSpPr>
          <p:spPr>
            <a:xfrm>
              <a:off x="940995" y="5717104"/>
              <a:ext cx="2756133" cy="830997"/>
            </a:xfrm>
            <a:prstGeom prst="rect">
              <a:avLst/>
            </a:prstGeom>
            <a:noFill/>
          </p:spPr>
          <p:txBody>
            <a:bodyPr wrap="none" rtlCol="0">
              <a:spAutoFit/>
            </a:bodyPr>
            <a:lstStyle/>
            <a:p>
              <a:r>
                <a:rPr lang="en-US" sz="2400" b="1" dirty="0" smtClean="0">
                  <a:solidFill>
                    <a:srgbClr val="990000"/>
                  </a:solidFill>
                </a:rPr>
                <a:t>Binky’s Approach: </a:t>
              </a:r>
            </a:p>
            <a:p>
              <a:r>
                <a:rPr lang="en-US" sz="2400" dirty="0" smtClean="0">
                  <a:solidFill>
                    <a:srgbClr val="990000"/>
                  </a:solidFill>
                </a:rPr>
                <a:t>Unbridled optimism. </a:t>
              </a:r>
              <a:endParaRPr lang="en-US" sz="2400" dirty="0">
                <a:solidFill>
                  <a:srgbClr val="990000"/>
                </a:solidFill>
              </a:endParaRPr>
            </a:p>
          </p:txBody>
        </p:sp>
      </p:grpSp>
      <p:pic>
        <p:nvPicPr>
          <p:cNvPr id="5" name="Picture 4" descr="T4L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36441">
            <a:off x="1317387" y="1064320"/>
            <a:ext cx="2488905" cy="322927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66414" y="5405849"/>
            <a:ext cx="7521259" cy="646331"/>
          </a:xfrm>
          <a:prstGeom prst="rect">
            <a:avLst/>
          </a:prstGeom>
          <a:noFill/>
        </p:spPr>
        <p:txBody>
          <a:bodyPr wrap="none" rtlCol="0">
            <a:spAutoFit/>
          </a:bodyPr>
          <a:lstStyle/>
          <a:p>
            <a:r>
              <a:rPr lang="en-US" sz="3600" b="1" dirty="0" smtClean="0">
                <a:solidFill>
                  <a:srgbClr val="376092"/>
                </a:solidFill>
              </a:rPr>
              <a:t>So is T4L just an idealistic pipe dream?</a:t>
            </a:r>
            <a:endParaRPr lang="en-US" sz="3600" b="1" dirty="0">
              <a:solidFill>
                <a:srgbClr val="376092"/>
              </a:solidFill>
            </a:endParaRPr>
          </a:p>
        </p:txBody>
      </p:sp>
    </p:spTree>
    <p:extLst>
      <p:ext uri="{BB962C8B-B14F-4D97-AF65-F5344CB8AC3E}">
        <p14:creationId xmlns:p14="http://schemas.microsoft.com/office/powerpoint/2010/main" val="3309443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0147" y="1855125"/>
            <a:ext cx="3296615" cy="2593242"/>
            <a:chOff x="360147" y="1855125"/>
            <a:chExt cx="3296615" cy="2593242"/>
          </a:xfrm>
        </p:grpSpPr>
        <p:pic>
          <p:nvPicPr>
            <p:cNvPr id="8" name="Picture 7" descr="Bill115.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783346">
              <a:off x="360147" y="1855125"/>
              <a:ext cx="3296615" cy="2283093"/>
            </a:xfrm>
            <a:prstGeom prst="rect">
              <a:avLst/>
            </a:prstGeom>
            <a:effectLst>
              <a:outerShdw blurRad="50800" dist="38100" dir="2700000" algn="tl" rotWithShape="0">
                <a:prstClr val="black">
                  <a:alpha val="40000"/>
                </a:prstClr>
              </a:outerShdw>
            </a:effectLst>
          </p:spPr>
        </p:pic>
        <p:sp>
          <p:nvSpPr>
            <p:cNvPr id="2" name="TextBox 1"/>
            <p:cNvSpPr txBox="1"/>
            <p:nvPr/>
          </p:nvSpPr>
          <p:spPr>
            <a:xfrm rot="19745197">
              <a:off x="1134368" y="4217535"/>
              <a:ext cx="1351652" cy="230832"/>
            </a:xfrm>
            <a:prstGeom prst="rect">
              <a:avLst/>
            </a:prstGeom>
            <a:noFill/>
          </p:spPr>
          <p:txBody>
            <a:bodyPr wrap="none" rtlCol="0">
              <a:spAutoFit/>
            </a:bodyPr>
            <a:lstStyle/>
            <a:p>
              <a:r>
                <a:rPr lang="en-US" sz="900" dirty="0" smtClean="0">
                  <a:solidFill>
                    <a:schemeClr val="bg1"/>
                  </a:solidFill>
                </a:rPr>
                <a:t>Photo: </a:t>
              </a:r>
              <a:r>
                <a:rPr lang="en-US" sz="900" dirty="0">
                  <a:solidFill>
                    <a:schemeClr val="bg1"/>
                  </a:solidFill>
                </a:rPr>
                <a:t>Adam Carter/CBC</a:t>
              </a:r>
            </a:p>
          </p:txBody>
        </p:sp>
      </p:grpSp>
      <p:pic>
        <p:nvPicPr>
          <p:cNvPr id="7" name="Picture 6" descr="Drummond.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77434">
            <a:off x="4754950" y="324047"/>
            <a:ext cx="2280681" cy="2637617"/>
          </a:xfrm>
          <a:prstGeom prst="rect">
            <a:avLst/>
          </a:prstGeom>
          <a:effectLst>
            <a:outerShdw blurRad="50800" dist="38100" dir="2700000" algn="tl" rotWithShape="0">
              <a:prstClr val="black">
                <a:alpha val="40000"/>
              </a:prstClr>
            </a:outerShdw>
          </a:effectLst>
        </p:spPr>
      </p:pic>
      <p:grpSp>
        <p:nvGrpSpPr>
          <p:cNvPr id="18" name="Group 17"/>
          <p:cNvGrpSpPr/>
          <p:nvPr/>
        </p:nvGrpSpPr>
        <p:grpSpPr>
          <a:xfrm>
            <a:off x="6386076" y="3329121"/>
            <a:ext cx="2649736" cy="1484442"/>
            <a:chOff x="6386076" y="3329121"/>
            <a:chExt cx="2649736" cy="1484442"/>
          </a:xfrm>
        </p:grpSpPr>
        <p:sp>
          <p:nvSpPr>
            <p:cNvPr id="9" name="TextBox 8"/>
            <p:cNvSpPr txBox="1"/>
            <p:nvPr/>
          </p:nvSpPr>
          <p:spPr>
            <a:xfrm>
              <a:off x="6845304" y="3809732"/>
              <a:ext cx="1695909" cy="523220"/>
            </a:xfrm>
            <a:prstGeom prst="rect">
              <a:avLst/>
            </a:prstGeom>
            <a:noFill/>
          </p:spPr>
          <p:txBody>
            <a:bodyPr wrap="none" rtlCol="0">
              <a:spAutoFit/>
            </a:bodyPr>
            <a:lstStyle/>
            <a:p>
              <a:r>
                <a:rPr lang="en-US" sz="2800" b="1" i="1" dirty="0" smtClean="0">
                  <a:solidFill>
                    <a:schemeClr val="accent3">
                      <a:lumMod val="75000"/>
                    </a:schemeClr>
                  </a:solidFill>
                </a:rPr>
                <a:t>FUNDING</a:t>
              </a:r>
              <a:endParaRPr lang="en-US" sz="2800" b="1" i="1" dirty="0">
                <a:solidFill>
                  <a:schemeClr val="accent3">
                    <a:lumMod val="75000"/>
                  </a:schemeClr>
                </a:solidFill>
              </a:endParaRPr>
            </a:p>
          </p:txBody>
        </p:sp>
        <p:sp>
          <p:nvSpPr>
            <p:cNvPr id="10" name="TextBox 9"/>
            <p:cNvSpPr txBox="1"/>
            <p:nvPr/>
          </p:nvSpPr>
          <p:spPr>
            <a:xfrm>
              <a:off x="7309045" y="4290343"/>
              <a:ext cx="1726767" cy="523220"/>
            </a:xfrm>
            <a:prstGeom prst="rect">
              <a:avLst/>
            </a:prstGeom>
            <a:noFill/>
          </p:spPr>
          <p:txBody>
            <a:bodyPr wrap="none" rtlCol="0">
              <a:spAutoFit/>
            </a:bodyPr>
            <a:lstStyle/>
            <a:p>
              <a:r>
                <a:rPr lang="en-US" sz="2800" b="1" i="1" dirty="0" smtClean="0">
                  <a:solidFill>
                    <a:schemeClr val="accent6">
                      <a:lumMod val="75000"/>
                    </a:schemeClr>
                  </a:solidFill>
                </a:rPr>
                <a:t>STAFFING</a:t>
              </a:r>
              <a:endParaRPr lang="en-US" sz="2800" b="1" i="1" dirty="0">
                <a:solidFill>
                  <a:schemeClr val="accent6">
                    <a:lumMod val="75000"/>
                  </a:schemeClr>
                </a:solidFill>
              </a:endParaRPr>
            </a:p>
          </p:txBody>
        </p:sp>
        <p:sp>
          <p:nvSpPr>
            <p:cNvPr id="11" name="TextBox 10"/>
            <p:cNvSpPr txBox="1"/>
            <p:nvPr/>
          </p:nvSpPr>
          <p:spPr>
            <a:xfrm>
              <a:off x="6386076" y="3329121"/>
              <a:ext cx="2315871" cy="523220"/>
            </a:xfrm>
            <a:prstGeom prst="rect">
              <a:avLst/>
            </a:prstGeom>
            <a:noFill/>
          </p:spPr>
          <p:txBody>
            <a:bodyPr wrap="none" rtlCol="0">
              <a:spAutoFit/>
            </a:bodyPr>
            <a:lstStyle/>
            <a:p>
              <a:r>
                <a:rPr lang="en-US" sz="2800" b="1" i="1" dirty="0" smtClean="0">
                  <a:solidFill>
                    <a:schemeClr val="accent4"/>
                  </a:solidFill>
                </a:rPr>
                <a:t>CURRICULUM</a:t>
              </a:r>
              <a:endParaRPr lang="en-US" sz="2800" b="1" i="1" dirty="0">
                <a:solidFill>
                  <a:schemeClr val="accent4"/>
                </a:solidFill>
              </a:endParaRPr>
            </a:p>
          </p:txBody>
        </p:sp>
      </p:grpSp>
      <p:grpSp>
        <p:nvGrpSpPr>
          <p:cNvPr id="17" name="Group 16"/>
          <p:cNvGrpSpPr/>
          <p:nvPr/>
        </p:nvGrpSpPr>
        <p:grpSpPr>
          <a:xfrm>
            <a:off x="1543466" y="147338"/>
            <a:ext cx="6000546" cy="5475690"/>
            <a:chOff x="3033802" y="162505"/>
            <a:chExt cx="6000546" cy="5475690"/>
          </a:xfrm>
        </p:grpSpPr>
        <p:sp>
          <p:nvSpPr>
            <p:cNvPr id="12" name="Lightning Bolt 11"/>
            <p:cNvSpPr/>
            <p:nvPr/>
          </p:nvSpPr>
          <p:spPr>
            <a:xfrm>
              <a:off x="3033802" y="203804"/>
              <a:ext cx="6000546" cy="5434391"/>
            </a:xfrm>
            <a:prstGeom prst="lightningBolt">
              <a:avLst/>
            </a:prstGeom>
            <a:solidFill>
              <a:schemeClr val="tx1">
                <a:lumMod val="65000"/>
                <a:lumOff val="35000"/>
              </a:schemeClr>
            </a:solidFill>
            <a:ln>
              <a:solidFill>
                <a:schemeClr val="tx1">
                  <a:lumMod val="65000"/>
                  <a:lumOff val="35000"/>
                </a:schemeClr>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352314" y="162505"/>
              <a:ext cx="1085735" cy="186204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F</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extBox 13"/>
            <p:cNvSpPr txBox="1"/>
            <p:nvPr/>
          </p:nvSpPr>
          <p:spPr>
            <a:xfrm>
              <a:off x="5139765" y="1320860"/>
              <a:ext cx="1005804"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5844257" y="2106386"/>
              <a:ext cx="999436"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A</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6514353" y="3184315"/>
              <a:ext cx="941283" cy="160043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R</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9" name="TextBox 18"/>
          <p:cNvSpPr txBox="1"/>
          <p:nvPr/>
        </p:nvSpPr>
        <p:spPr>
          <a:xfrm>
            <a:off x="220889" y="6013481"/>
            <a:ext cx="8613957" cy="707886"/>
          </a:xfrm>
          <a:prstGeom prst="rect">
            <a:avLst/>
          </a:prstGeom>
          <a:noFill/>
        </p:spPr>
        <p:txBody>
          <a:bodyPr wrap="none" rtlCol="0">
            <a:spAutoFit/>
          </a:bodyPr>
          <a:lstStyle/>
          <a:p>
            <a:r>
              <a:rPr lang="en-US" sz="4000" b="1" dirty="0" smtClean="0">
                <a:solidFill>
                  <a:srgbClr val="FF0000"/>
                </a:solidFill>
                <a:latin typeface="Rockwell"/>
                <a:cs typeface="Rockwell"/>
              </a:rPr>
              <a:t>CRISIS IN SCHOOL LIBRARIES!!!</a:t>
            </a:r>
            <a:endParaRPr lang="en-US" sz="4000" b="1" dirty="0">
              <a:solidFill>
                <a:srgbClr val="FF0000"/>
              </a:solidFill>
              <a:latin typeface="Rockwell"/>
              <a:cs typeface="Rockwell"/>
            </a:endParaRPr>
          </a:p>
        </p:txBody>
      </p:sp>
    </p:spTree>
    <p:extLst>
      <p:ext uri="{BB962C8B-B14F-4D97-AF65-F5344CB8AC3E}">
        <p14:creationId xmlns:p14="http://schemas.microsoft.com/office/powerpoint/2010/main" val="16685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style.rotation</p:attrName>
                                        </p:attrNameLst>
                                      </p:cBhvr>
                                      <p:tavLst>
                                        <p:tav tm="0">
                                          <p:val>
                                            <p:fltVal val="720"/>
                                          </p:val>
                                        </p:tav>
                                        <p:tav tm="100000">
                                          <p:val>
                                            <p:fltVal val="0"/>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style.rotation</p:attrName>
                                        </p:attrNameLst>
                                      </p:cBhvr>
                                      <p:tavLst>
                                        <p:tav tm="0">
                                          <p:val>
                                            <p:fltVal val="720"/>
                                          </p:val>
                                        </p:tav>
                                        <p:tav tm="100000">
                                          <p:val>
                                            <p:fltVal val="0"/>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by="(-#ppt_w*2)" calcmode="lin" valueType="num">
                                      <p:cBhvr rctx="PPT">
                                        <p:cTn id="31" dur="250" autoRev="1" fill="hold">
                                          <p:stCondLst>
                                            <p:cond delay="0"/>
                                          </p:stCondLst>
                                        </p:cTn>
                                        <p:tgtEl>
                                          <p:spTgt spid="19"/>
                                        </p:tgtEl>
                                        <p:attrNameLst>
                                          <p:attrName>ppt_w</p:attrName>
                                        </p:attrNameLst>
                                      </p:cBhvr>
                                    </p:anim>
                                    <p:anim by="(#ppt_w*0.50)" calcmode="lin" valueType="num">
                                      <p:cBhvr>
                                        <p:cTn id="32" dur="250" decel="50000" autoRev="1" fill="hold">
                                          <p:stCondLst>
                                            <p:cond delay="0"/>
                                          </p:stCondLst>
                                        </p:cTn>
                                        <p:tgtEl>
                                          <p:spTgt spid="19"/>
                                        </p:tgtEl>
                                        <p:attrNameLst>
                                          <p:attrName>ppt_x</p:attrName>
                                        </p:attrNameLst>
                                      </p:cBhvr>
                                    </p:anim>
                                    <p:anim from="(-#ppt_h/2)" to="(#ppt_y)" calcmode="lin" valueType="num">
                                      <p:cBhvr>
                                        <p:cTn id="33" dur="500" fill="hold">
                                          <p:stCondLst>
                                            <p:cond delay="0"/>
                                          </p:stCondLst>
                                        </p:cTn>
                                        <p:tgtEl>
                                          <p:spTgt spid="19"/>
                                        </p:tgtEl>
                                        <p:attrNameLst>
                                          <p:attrName>ppt_y</p:attrName>
                                        </p:attrNameLst>
                                      </p:cBhvr>
                                    </p:anim>
                                    <p:animRot by="21600000">
                                      <p:cBhvr>
                                        <p:cTn id="34"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esPitch.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3" name="Picture 2" descr="T4Lcov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53091">
            <a:off x="5737467" y="2564855"/>
            <a:ext cx="621015" cy="80574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4943" y="6550223"/>
            <a:ext cx="1416611" cy="307777"/>
          </a:xfrm>
          <a:prstGeom prst="rect">
            <a:avLst/>
          </a:prstGeom>
          <a:noFill/>
        </p:spPr>
        <p:txBody>
          <a:bodyPr wrap="none" rtlCol="0">
            <a:spAutoFit/>
          </a:bodyPr>
          <a:lstStyle/>
          <a:p>
            <a:r>
              <a:rPr lang="en-US" sz="1400" dirty="0" smtClean="0">
                <a:solidFill>
                  <a:schemeClr val="bg1"/>
                </a:solidFill>
              </a:rPr>
              <a:t>iStockPhoto.com</a:t>
            </a:r>
            <a:endParaRPr lang="en-US" sz="1400" dirty="0">
              <a:solidFill>
                <a:schemeClr val="bg1"/>
              </a:solidFill>
            </a:endParaRPr>
          </a:p>
        </p:txBody>
      </p:sp>
    </p:spTree>
    <p:extLst>
      <p:ext uri="{BB962C8B-B14F-4D97-AF65-F5344CB8AC3E}">
        <p14:creationId xmlns:p14="http://schemas.microsoft.com/office/powerpoint/2010/main" val="30592946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5599" y="1709590"/>
            <a:ext cx="3124200" cy="4053551"/>
          </a:xfrm>
          <a:prstGeom prst="rect">
            <a:avLst/>
          </a:prstGeom>
          <a:ln>
            <a:noFill/>
          </a:ln>
          <a:effectLst>
            <a:outerShdw blurRad="292100" dist="139700" dir="2700000" algn="tl" rotWithShape="0">
              <a:srgbClr val="333333">
                <a:alpha val="65000"/>
              </a:srgbClr>
            </a:outerShdw>
          </a:effectLst>
        </p:spPr>
      </p:pic>
      <p:pic>
        <p:nvPicPr>
          <p:cNvPr id="9" name="Picture 8" descr="Language.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446" y="1163141"/>
            <a:ext cx="1218790" cy="1578510"/>
          </a:xfrm>
          <a:prstGeom prst="rect">
            <a:avLst/>
          </a:prstGeom>
          <a:ln>
            <a:noFill/>
          </a:ln>
          <a:effectLst>
            <a:outerShdw blurRad="292100" dist="139700" dir="2700000" algn="tl" rotWithShape="0">
              <a:srgbClr val="333333">
                <a:alpha val="65000"/>
              </a:srgbClr>
            </a:outerShdw>
          </a:effectLst>
        </p:spPr>
      </p:pic>
      <p:pic>
        <p:nvPicPr>
          <p:cNvPr id="10" name="Picture 9" descr="C&amp;WS.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566" y="3453680"/>
            <a:ext cx="1145643" cy="1487994"/>
          </a:xfrm>
          <a:prstGeom prst="rect">
            <a:avLst/>
          </a:prstGeom>
          <a:ln>
            <a:noFill/>
          </a:ln>
          <a:effectLst>
            <a:outerShdw blurRad="292100" dist="139700" dir="2700000" algn="tl" rotWithShape="0">
              <a:srgbClr val="333333">
                <a:alpha val="65000"/>
              </a:srgbClr>
            </a:outerShdw>
          </a:effectLst>
        </p:spPr>
      </p:pic>
      <p:pic>
        <p:nvPicPr>
          <p:cNvPr id="11" name="Picture 10" descr="MeReadAndHow.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1720" y="2240668"/>
            <a:ext cx="1171708" cy="1678189"/>
          </a:xfrm>
          <a:prstGeom prst="rect">
            <a:avLst/>
          </a:prstGeom>
          <a:ln>
            <a:noFill/>
          </a:ln>
          <a:effectLst>
            <a:outerShdw blurRad="292100" dist="139700" dir="2700000" algn="tl" rotWithShape="0">
              <a:srgbClr val="333333">
                <a:alpha val="65000"/>
              </a:srgbClr>
            </a:outerShdw>
          </a:effectLst>
        </p:spPr>
      </p:pic>
      <p:pic>
        <p:nvPicPr>
          <p:cNvPr id="15" name="Picture 14" descr="OPSBA.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8525" y="4522669"/>
            <a:ext cx="1409876" cy="1824869"/>
          </a:xfrm>
          <a:prstGeom prst="rect">
            <a:avLst/>
          </a:prstGeom>
          <a:ln>
            <a:noFill/>
          </a:ln>
          <a:effectLst>
            <a:outerShdw blurRad="292100" dist="139700" dir="2700000" algn="tl" rotWithShape="0">
              <a:srgbClr val="333333">
                <a:alpha val="65000"/>
              </a:srgbClr>
            </a:outerShdw>
          </a:effectLst>
        </p:spPr>
      </p:pic>
      <p:pic>
        <p:nvPicPr>
          <p:cNvPr id="14" name="Picture 13" descr="Fullan.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45062" y="2400773"/>
            <a:ext cx="1184041" cy="1459512"/>
          </a:xfrm>
          <a:prstGeom prst="rect">
            <a:avLst/>
          </a:prstGeom>
          <a:ln>
            <a:noFill/>
          </a:ln>
          <a:effectLst>
            <a:outerShdw blurRad="292100" dist="139700" dir="2700000" algn="tl" rotWithShape="0">
              <a:srgbClr val="333333">
                <a:alpha val="65000"/>
              </a:srgbClr>
            </a:outerShdw>
          </a:effectLst>
        </p:spPr>
      </p:pic>
      <p:pic>
        <p:nvPicPr>
          <p:cNvPr id="13" name="Picture 9" descr="GrowingSucces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1632" y="3327905"/>
            <a:ext cx="1193786" cy="1560409"/>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16" name="Picture 15" descr="FDK.tif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45062" y="4406357"/>
            <a:ext cx="1242322" cy="1773984"/>
          </a:xfrm>
          <a:prstGeom prst="rect">
            <a:avLst/>
          </a:prstGeom>
          <a:ln>
            <a:noFill/>
          </a:ln>
          <a:effectLst>
            <a:outerShdw blurRad="292100" dist="139700" dir="2700000" algn="tl" rotWithShape="0">
              <a:srgbClr val="333333">
                <a:alpha val="65000"/>
              </a:srgbClr>
            </a:outerShdw>
          </a:effectLst>
        </p:spPr>
      </p:pic>
      <p:pic>
        <p:nvPicPr>
          <p:cNvPr id="12" name="Picture 11" descr="SEF.tif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50207" y="1230271"/>
            <a:ext cx="1198002" cy="1542368"/>
          </a:xfrm>
          <a:prstGeom prst="rect">
            <a:avLst/>
          </a:prstGeom>
          <a:ln>
            <a:noFill/>
          </a:ln>
          <a:effectLst>
            <a:outerShdw blurRad="292100" dist="139700" dir="2700000" algn="tl" rotWithShape="0">
              <a:srgbClr val="333333">
                <a:alpha val="65000"/>
              </a:srgbClr>
            </a:outerShdw>
          </a:effectLst>
        </p:spPr>
      </p:pic>
      <p:grpSp>
        <p:nvGrpSpPr>
          <p:cNvPr id="17" name="Group 16"/>
          <p:cNvGrpSpPr>
            <a:grpSpLocks/>
          </p:cNvGrpSpPr>
          <p:nvPr/>
        </p:nvGrpSpPr>
        <p:grpSpPr bwMode="auto">
          <a:xfrm>
            <a:off x="2712706" y="507493"/>
            <a:ext cx="2419813" cy="722778"/>
            <a:chOff x="768" y="1968"/>
            <a:chExt cx="1536" cy="372"/>
          </a:xfrm>
        </p:grpSpPr>
        <p:pic>
          <p:nvPicPr>
            <p:cNvPr id="18" name="Picture 13" descr="ministry_header"/>
            <p:cNvPicPr>
              <a:picLocks noChangeAspect="1" noChangeArrowheads="1"/>
            </p:cNvPicPr>
            <p:nvPr/>
          </p:nvPicPr>
          <p:blipFill>
            <a:blip r:embed="rId11" cstate="email">
              <a:extLst>
                <a:ext uri="{28A0092B-C50C-407E-A947-70E740481C1C}">
                  <a14:useLocalDpi xmlns:a14="http://schemas.microsoft.com/office/drawing/2010/main"/>
                </a:ext>
              </a:extLst>
            </a:blip>
            <a:srcRect r="68781"/>
            <a:stretch>
              <a:fillRect/>
            </a:stretch>
          </p:blipFill>
          <p:spPr bwMode="auto">
            <a:xfrm>
              <a:off x="768" y="2160"/>
              <a:ext cx="1536" cy="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ontario_logo"/>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16" y="1968"/>
              <a:ext cx="62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DC0"/>
                  </a:solidFill>
                  <a:miter lim="800000"/>
                  <a:headEnd/>
                  <a:tailEnd/>
                </a14:hiddenLine>
              </a:ext>
            </a:extLst>
          </p:spPr>
        </p:pic>
      </p:grpSp>
      <p:pic>
        <p:nvPicPr>
          <p:cNvPr id="20" name="Picture 19" descr="YCDSB.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148007" y="249999"/>
            <a:ext cx="961792" cy="1134914"/>
          </a:xfrm>
          <a:prstGeom prst="rect">
            <a:avLst/>
          </a:prstGeom>
        </p:spPr>
      </p:pic>
      <p:sp>
        <p:nvSpPr>
          <p:cNvPr id="2" name="TextBox 1"/>
          <p:cNvSpPr txBox="1"/>
          <p:nvPr/>
        </p:nvSpPr>
        <p:spPr>
          <a:xfrm>
            <a:off x="3341833" y="6053481"/>
            <a:ext cx="2476159" cy="584776"/>
          </a:xfrm>
          <a:prstGeom prst="rect">
            <a:avLst/>
          </a:prstGeom>
          <a:noFill/>
        </p:spPr>
        <p:txBody>
          <a:bodyPr wrap="none" rtlCol="0">
            <a:spAutoFit/>
          </a:bodyPr>
          <a:lstStyle/>
          <a:p>
            <a:r>
              <a:rPr lang="en-US" sz="3200" b="1" dirty="0" smtClean="0">
                <a:solidFill>
                  <a:schemeClr val="accent1">
                    <a:lumMod val="75000"/>
                  </a:schemeClr>
                </a:solidFill>
              </a:rPr>
              <a:t>Connections?</a:t>
            </a:r>
            <a:endParaRPr lang="en-US" sz="3200" b="1" dirty="0">
              <a:solidFill>
                <a:schemeClr val="accent1">
                  <a:lumMod val="75000"/>
                </a:schemeClr>
              </a:solidFill>
            </a:endParaRPr>
          </a:p>
        </p:txBody>
      </p:sp>
    </p:spTree>
    <p:extLst>
      <p:ext uri="{BB962C8B-B14F-4D97-AF65-F5344CB8AC3E}">
        <p14:creationId xmlns:p14="http://schemas.microsoft.com/office/powerpoint/2010/main" val="3090584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101" y="313765"/>
            <a:ext cx="5363968" cy="584776"/>
          </a:xfrm>
          <a:prstGeom prst="rect">
            <a:avLst/>
          </a:prstGeom>
          <a:noFill/>
        </p:spPr>
        <p:txBody>
          <a:bodyPr wrap="none" rtlCol="0">
            <a:spAutoFit/>
          </a:bodyPr>
          <a:lstStyle/>
          <a:p>
            <a:r>
              <a:rPr lang="en-US" sz="3200" b="1" dirty="0" smtClean="0">
                <a:solidFill>
                  <a:srgbClr val="990000"/>
                </a:solidFill>
              </a:rPr>
              <a:t>So let’s make the connections.</a:t>
            </a:r>
            <a:endParaRPr lang="en-US" sz="3200" b="1" dirty="0">
              <a:solidFill>
                <a:srgbClr val="990000"/>
              </a:solidFill>
            </a:endParaRPr>
          </a:p>
        </p:txBody>
      </p:sp>
      <p:grpSp>
        <p:nvGrpSpPr>
          <p:cNvPr id="3" name="Group 2"/>
          <p:cNvGrpSpPr/>
          <p:nvPr/>
        </p:nvGrpSpPr>
        <p:grpSpPr>
          <a:xfrm>
            <a:off x="1428837" y="1610927"/>
            <a:ext cx="5932080" cy="2803595"/>
            <a:chOff x="1428837" y="1610927"/>
            <a:chExt cx="5932080" cy="2803595"/>
          </a:xfrm>
        </p:grpSpPr>
        <p:sp>
          <p:nvSpPr>
            <p:cNvPr id="9" name="Rectangle 8"/>
            <p:cNvSpPr/>
            <p:nvPr/>
          </p:nvSpPr>
          <p:spPr>
            <a:xfrm>
              <a:off x="1428837" y="1610927"/>
              <a:ext cx="5932080" cy="280359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TextBox 5"/>
            <p:cNvSpPr txBox="1"/>
            <p:nvPr/>
          </p:nvSpPr>
          <p:spPr>
            <a:xfrm>
              <a:off x="1503111" y="1696368"/>
              <a:ext cx="5763626" cy="2593250"/>
            </a:xfrm>
            <a:prstGeom prst="rect">
              <a:avLst/>
            </a:prstGeom>
            <a:noFill/>
          </p:spPr>
          <p:txBody>
            <a:bodyPr wrap="square" rtlCol="0">
              <a:spAutoFit/>
            </a:bodyPr>
            <a:lstStyle/>
            <a:p>
              <a:pPr>
                <a:lnSpc>
                  <a:spcPct val="110000"/>
                </a:lnSpc>
              </a:pPr>
              <a:r>
                <a:rPr lang="en-US" sz="2800" b="1" dirty="0" smtClean="0">
                  <a:solidFill>
                    <a:schemeClr val="bg1"/>
                  </a:solidFill>
                </a:rPr>
                <a:t>We must understand and be able to demonstrate how we are connected to the goals and strategic priorities of education in Ontario and in our school districts.</a:t>
              </a:r>
              <a:endParaRPr lang="en-US" sz="2800" b="1" dirty="0">
                <a:solidFill>
                  <a:schemeClr val="bg1"/>
                </a:solidFill>
              </a:endParaRPr>
            </a:p>
          </p:txBody>
        </p:sp>
      </p:grpSp>
      <p:grpSp>
        <p:nvGrpSpPr>
          <p:cNvPr id="11" name="Group 10"/>
          <p:cNvGrpSpPr/>
          <p:nvPr/>
        </p:nvGrpSpPr>
        <p:grpSpPr>
          <a:xfrm>
            <a:off x="5645074" y="3539410"/>
            <a:ext cx="2564332" cy="2846492"/>
            <a:chOff x="6603359" y="2687471"/>
            <a:chExt cx="2564332" cy="2846492"/>
          </a:xfrm>
        </p:grpSpPr>
        <p:pic>
          <p:nvPicPr>
            <p:cNvPr id="4" name="Picture 3" descr="Scaredy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3359" y="2687471"/>
              <a:ext cx="2540641" cy="1905481"/>
            </a:xfrm>
            <a:prstGeom prst="ellipse">
              <a:avLst/>
            </a:prstGeom>
            <a:ln>
              <a:noFill/>
            </a:ln>
            <a:effectLst>
              <a:softEdge rad="112500"/>
            </a:effectLst>
          </p:spPr>
        </p:pic>
        <p:sp>
          <p:nvSpPr>
            <p:cNvPr id="5" name="TextBox 4"/>
            <p:cNvSpPr txBox="1"/>
            <p:nvPr/>
          </p:nvSpPr>
          <p:spPr>
            <a:xfrm>
              <a:off x="7031225" y="4610633"/>
              <a:ext cx="2136466" cy="923330"/>
            </a:xfrm>
            <a:prstGeom prst="rect">
              <a:avLst/>
            </a:prstGeom>
            <a:noFill/>
          </p:spPr>
          <p:txBody>
            <a:bodyPr wrap="square" rtlCol="0">
              <a:spAutoFit/>
            </a:bodyPr>
            <a:lstStyle/>
            <a:p>
              <a:r>
                <a:rPr lang="en-US" b="1" dirty="0" smtClean="0">
                  <a:solidFill>
                    <a:schemeClr val="accent3">
                      <a:lumMod val="75000"/>
                    </a:schemeClr>
                  </a:solidFill>
                </a:rPr>
                <a:t>Scaredy’s Strength:</a:t>
              </a:r>
            </a:p>
            <a:p>
              <a:r>
                <a:rPr lang="en-US" dirty="0" smtClean="0">
                  <a:solidFill>
                    <a:schemeClr val="accent3">
                      <a:lumMod val="75000"/>
                    </a:schemeClr>
                  </a:solidFill>
                </a:rPr>
                <a:t>Self-awareness and </a:t>
              </a:r>
            </a:p>
            <a:p>
              <a:r>
                <a:rPr lang="en-US" dirty="0" smtClean="0">
                  <a:solidFill>
                    <a:schemeClr val="accent3">
                      <a:lumMod val="75000"/>
                    </a:schemeClr>
                  </a:solidFill>
                </a:rPr>
                <a:t>a good plan.</a:t>
              </a:r>
              <a:endParaRPr lang="en-US" dirty="0">
                <a:solidFill>
                  <a:schemeClr val="accent3">
                    <a:lumMod val="75000"/>
                  </a:schemeClr>
                </a:solidFill>
              </a:endParaRPr>
            </a:p>
          </p:txBody>
        </p:sp>
      </p:grpSp>
    </p:spTree>
    <p:extLst>
      <p:ext uri="{BB962C8B-B14F-4D97-AF65-F5344CB8AC3E}">
        <p14:creationId xmlns:p14="http://schemas.microsoft.com/office/powerpoint/2010/main" val="5668073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8705" y="2017057"/>
            <a:ext cx="8471648" cy="3346823"/>
            <a:chOff x="328705" y="1822824"/>
            <a:chExt cx="8471648" cy="3346823"/>
          </a:xfrm>
        </p:grpSpPr>
        <p:sp>
          <p:nvSpPr>
            <p:cNvPr id="12" name="Rectangle 17"/>
            <p:cNvSpPr>
              <a:spLocks noChangeArrowheads="1"/>
            </p:cNvSpPr>
            <p:nvPr/>
          </p:nvSpPr>
          <p:spPr bwMode="auto">
            <a:xfrm>
              <a:off x="328705" y="1822824"/>
              <a:ext cx="8471648" cy="3346823"/>
            </a:xfrm>
            <a:prstGeom prst="rect">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sp>
          <p:nvSpPr>
            <p:cNvPr id="10" name="Text Box 11"/>
            <p:cNvSpPr txBox="1">
              <a:spLocks noChangeArrowheads="1"/>
            </p:cNvSpPr>
            <p:nvPr/>
          </p:nvSpPr>
          <p:spPr bwMode="auto">
            <a:xfrm>
              <a:off x="666735" y="1942353"/>
              <a:ext cx="7999147" cy="309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30000"/>
                </a:lnSpc>
              </a:pPr>
              <a:r>
                <a:rPr lang="en-US" sz="2400" b="1" dirty="0" smtClean="0">
                  <a:solidFill>
                    <a:srgbClr val="FFFFFF"/>
                  </a:solidFill>
                </a:rPr>
                <a:t>Our </a:t>
              </a:r>
              <a:r>
                <a:rPr lang="en-US" sz="2400" b="1" dirty="0">
                  <a:solidFill>
                    <a:srgbClr val="FFFFFF"/>
                  </a:solidFill>
                </a:rPr>
                <a:t>plan to promote a strong, vibrant, publicly funded </a:t>
              </a:r>
            </a:p>
            <a:p>
              <a:r>
                <a:rPr lang="en-US" sz="2400" b="1" dirty="0">
                  <a:solidFill>
                    <a:srgbClr val="FFFFFF"/>
                  </a:solidFill>
                </a:rPr>
                <a:t>education system is focused on three core priorities:</a:t>
              </a:r>
            </a:p>
            <a:p>
              <a:pPr>
                <a:lnSpc>
                  <a:spcPct val="50000"/>
                </a:lnSpc>
              </a:pPr>
              <a:endParaRPr lang="en-US" sz="2400" b="1" dirty="0">
                <a:solidFill>
                  <a:srgbClr val="FFFFFF"/>
                </a:solidFill>
              </a:endParaRPr>
            </a:p>
            <a:p>
              <a:r>
                <a:rPr lang="en-US" sz="2400" b="1" dirty="0">
                  <a:solidFill>
                    <a:srgbClr val="FFFFFF"/>
                  </a:solidFill>
                </a:rPr>
                <a:t>    * High levels of student </a:t>
              </a:r>
              <a:r>
                <a:rPr lang="en-US" sz="2400" b="1" dirty="0" smtClean="0">
                  <a:solidFill>
                    <a:srgbClr val="FFFFFF"/>
                  </a:solidFill>
                </a:rPr>
                <a:t>achievement</a:t>
              </a:r>
            </a:p>
            <a:p>
              <a:endParaRPr lang="en-US" sz="1200" b="1" dirty="0">
                <a:solidFill>
                  <a:srgbClr val="FFFFFF"/>
                </a:solidFill>
              </a:endParaRPr>
            </a:p>
            <a:p>
              <a:r>
                <a:rPr lang="en-US" sz="2400" b="1" dirty="0">
                  <a:solidFill>
                    <a:srgbClr val="FFFFFF"/>
                  </a:solidFill>
                </a:rPr>
                <a:t>    * Reduced gaps in student </a:t>
              </a:r>
              <a:r>
                <a:rPr lang="en-US" sz="2400" b="1" dirty="0" smtClean="0">
                  <a:solidFill>
                    <a:srgbClr val="FFFFFF"/>
                  </a:solidFill>
                </a:rPr>
                <a:t>achievement</a:t>
              </a:r>
            </a:p>
            <a:p>
              <a:endParaRPr lang="en-US" sz="1200" b="1" dirty="0">
                <a:solidFill>
                  <a:srgbClr val="FFFFFF"/>
                </a:solidFill>
              </a:endParaRPr>
            </a:p>
            <a:p>
              <a:r>
                <a:rPr lang="en-US" sz="2400" b="1" dirty="0">
                  <a:solidFill>
                    <a:srgbClr val="FFFFFF"/>
                  </a:solidFill>
                </a:rPr>
                <a:t>    * Increased public confidence in publicly funded </a:t>
              </a:r>
              <a:r>
                <a:rPr lang="en-US" sz="2400" b="1" dirty="0" smtClean="0">
                  <a:solidFill>
                    <a:srgbClr val="FFFFFF"/>
                  </a:solidFill>
                </a:rPr>
                <a:t>education</a:t>
              </a:r>
            </a:p>
            <a:p>
              <a:endParaRPr lang="en-US" sz="800" dirty="0">
                <a:solidFill>
                  <a:srgbClr val="FFFFFF"/>
                </a:solidFill>
              </a:endParaRPr>
            </a:p>
            <a:p>
              <a:pPr>
                <a:lnSpc>
                  <a:spcPct val="40000"/>
                </a:lnSpc>
              </a:pPr>
              <a:endParaRPr lang="en-US" dirty="0">
                <a:solidFill>
                  <a:srgbClr val="FFFFFF"/>
                </a:solidFill>
              </a:endParaRPr>
            </a:p>
            <a:p>
              <a:r>
                <a:rPr lang="en-US" sz="1400" dirty="0">
                  <a:solidFill>
                    <a:srgbClr val="FFFFFF"/>
                  </a:solidFill>
                  <a:latin typeface="Arial" charset="0"/>
                </a:rPr>
                <a:t>			</a:t>
              </a:r>
              <a:r>
                <a:rPr lang="en-US" sz="1400" dirty="0" smtClean="0">
                  <a:solidFill>
                    <a:srgbClr val="FFFFFF"/>
                  </a:solidFill>
                  <a:latin typeface="Arial" charset="0"/>
                </a:rPr>
                <a:t>				http</a:t>
              </a:r>
              <a:r>
                <a:rPr lang="en-US" sz="1400" dirty="0">
                  <a:solidFill>
                    <a:srgbClr val="FFFFFF"/>
                  </a:solidFill>
                  <a:latin typeface="Arial" charset="0"/>
                </a:rPr>
                <a:t>://www.edu.gov.on.ca/eng/about/whatwedo.html</a:t>
              </a:r>
              <a:endParaRPr lang="en-US" dirty="0">
                <a:solidFill>
                  <a:srgbClr val="FFFFFF"/>
                </a:solidFill>
                <a:latin typeface="Arial" charset="0"/>
              </a:endParaRPr>
            </a:p>
          </p:txBody>
        </p:sp>
      </p:grpSp>
      <p:grpSp>
        <p:nvGrpSpPr>
          <p:cNvPr id="11" name="Group 16"/>
          <p:cNvGrpSpPr>
            <a:grpSpLocks/>
          </p:cNvGrpSpPr>
          <p:nvPr/>
        </p:nvGrpSpPr>
        <p:grpSpPr bwMode="auto">
          <a:xfrm>
            <a:off x="1861753" y="665257"/>
            <a:ext cx="2994118" cy="889000"/>
            <a:chOff x="768" y="1968"/>
            <a:chExt cx="1536" cy="372"/>
          </a:xfrm>
        </p:grpSpPr>
        <p:pic>
          <p:nvPicPr>
            <p:cNvPr id="13" name="Picture 13" descr="ministry_header"/>
            <p:cNvPicPr>
              <a:picLocks noChangeAspect="1" noChangeArrowheads="1"/>
            </p:cNvPicPr>
            <p:nvPr/>
          </p:nvPicPr>
          <p:blipFill>
            <a:blip r:embed="rId2" cstate="email">
              <a:extLst>
                <a:ext uri="{28A0092B-C50C-407E-A947-70E740481C1C}">
                  <a14:useLocalDpi xmlns:a14="http://schemas.microsoft.com/office/drawing/2010/main"/>
                </a:ext>
              </a:extLst>
            </a:blip>
            <a:srcRect r="68781"/>
            <a:stretch>
              <a:fillRect/>
            </a:stretch>
          </p:blipFill>
          <p:spPr bwMode="auto">
            <a:xfrm>
              <a:off x="768" y="2160"/>
              <a:ext cx="1536" cy="1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ontario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6" y="1968"/>
              <a:ext cx="62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DC0"/>
                  </a:solidFill>
                  <a:miter lim="800000"/>
                  <a:headEnd/>
                  <a:tailEnd/>
                </a14:hiddenLine>
              </a:ext>
            </a:extLst>
          </p:spPr>
        </p:pic>
      </p:grpSp>
      <p:sp>
        <p:nvSpPr>
          <p:cNvPr id="15" name="TextBox 14"/>
          <p:cNvSpPr txBox="1"/>
          <p:nvPr/>
        </p:nvSpPr>
        <p:spPr>
          <a:xfrm>
            <a:off x="4990342" y="1031977"/>
            <a:ext cx="2092415" cy="523220"/>
          </a:xfrm>
          <a:prstGeom prst="rect">
            <a:avLst/>
          </a:prstGeom>
          <a:noFill/>
        </p:spPr>
        <p:txBody>
          <a:bodyPr wrap="none" rtlCol="0">
            <a:spAutoFit/>
          </a:bodyPr>
          <a:lstStyle/>
          <a:p>
            <a:r>
              <a:rPr lang="en-US" sz="2800" b="1" dirty="0">
                <a:solidFill>
                  <a:schemeClr val="accent1"/>
                </a:solidFill>
              </a:rPr>
              <a:t>What We </a:t>
            </a:r>
            <a:r>
              <a:rPr lang="en-US" sz="2800" b="1" dirty="0" smtClean="0">
                <a:solidFill>
                  <a:schemeClr val="accent1"/>
                </a:solidFill>
              </a:rPr>
              <a:t>Do</a:t>
            </a:r>
            <a:endParaRPr lang="en-US" sz="2800" b="1" dirty="0">
              <a:solidFill>
                <a:schemeClr val="accent1"/>
              </a:solidFill>
            </a:endParaRPr>
          </a:p>
        </p:txBody>
      </p:sp>
    </p:spTree>
    <p:extLst>
      <p:ext uri="{BB962C8B-B14F-4D97-AF65-F5344CB8AC3E}">
        <p14:creationId xmlns:p14="http://schemas.microsoft.com/office/powerpoint/2010/main" val="21211711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6470" y="1011122"/>
            <a:ext cx="4930588" cy="4196020"/>
          </a:xfrm>
          <a:prstGeom prst="rect">
            <a:avLst/>
          </a:prstGeom>
          <a:noFill/>
        </p:spPr>
        <p:txBody>
          <a:bodyPr wrap="square" rtlCol="0">
            <a:spAutoFit/>
          </a:bodyPr>
          <a:lstStyle/>
          <a:p>
            <a:r>
              <a:rPr lang="en-US" sz="2400" b="1" dirty="0">
                <a:solidFill>
                  <a:srgbClr val="4F81BD"/>
                </a:solidFill>
              </a:rPr>
              <a:t>The Ontario Curriculum</a:t>
            </a:r>
          </a:p>
          <a:p>
            <a:endParaRPr lang="en-US" sz="1050" b="1" dirty="0">
              <a:solidFill>
                <a:srgbClr val="4F81BD"/>
              </a:solidFill>
            </a:endParaRPr>
          </a:p>
          <a:p>
            <a:r>
              <a:rPr lang="en-US" sz="2400" b="1" i="1" dirty="0">
                <a:solidFill>
                  <a:srgbClr val="4F81BD"/>
                </a:solidFill>
              </a:rPr>
              <a:t>The Role of the School Library </a:t>
            </a:r>
            <a:endParaRPr lang="en-US" sz="2400" i="1" dirty="0">
              <a:solidFill>
                <a:srgbClr val="4F81BD"/>
              </a:solidFill>
            </a:endParaRPr>
          </a:p>
          <a:p>
            <a:endParaRPr lang="en-US" sz="1050" i="1" dirty="0"/>
          </a:p>
          <a:p>
            <a:pPr>
              <a:lnSpc>
                <a:spcPct val="110000"/>
              </a:lnSpc>
            </a:pPr>
            <a:r>
              <a:rPr lang="en-US" sz="2000" i="1" dirty="0"/>
              <a:t>The school library program can help to build and transform students' knowledge to support a lifetime of learning in an information- and knowledge-based society… In collaboration with classroom or content-area teachers, teacher-librarians develop, teach and provide students with authentic information and research tasks that foster learning.</a:t>
            </a:r>
            <a:endParaRPr lang="en-US" sz="2000" dirty="0"/>
          </a:p>
        </p:txBody>
      </p:sp>
      <p:pic>
        <p:nvPicPr>
          <p:cNvPr id="9" name="Picture 8" descr="Languag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30" y="199344"/>
            <a:ext cx="1622672" cy="2101597"/>
          </a:xfrm>
          <a:prstGeom prst="rect">
            <a:avLst/>
          </a:prstGeom>
          <a:ln>
            <a:noFill/>
          </a:ln>
          <a:effectLst>
            <a:outerShdw blurRad="292100" dist="139700" dir="2700000" algn="tl" rotWithShape="0">
              <a:srgbClr val="333333">
                <a:alpha val="65000"/>
              </a:srgbClr>
            </a:outerShdw>
          </a:effectLst>
        </p:spPr>
      </p:pic>
      <p:pic>
        <p:nvPicPr>
          <p:cNvPr id="10" name="Picture 9" descr="C&amp;W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2" y="2483052"/>
            <a:ext cx="1491129" cy="1936721"/>
          </a:xfrm>
          <a:prstGeom prst="rect">
            <a:avLst/>
          </a:prstGeom>
          <a:ln>
            <a:noFill/>
          </a:ln>
          <a:effectLst>
            <a:outerShdw blurRad="292100" dist="139700" dir="2700000" algn="tl" rotWithShape="0">
              <a:srgbClr val="333333">
                <a:alpha val="65000"/>
              </a:srgbClr>
            </a:outerShdw>
          </a:effectLst>
        </p:spPr>
      </p:pic>
      <p:pic>
        <p:nvPicPr>
          <p:cNvPr id="11" name="Picture 10" descr="EquityInclusion.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5715" y="171823"/>
            <a:ext cx="1557280" cy="2009589"/>
          </a:xfrm>
          <a:prstGeom prst="rect">
            <a:avLst/>
          </a:prstGeom>
          <a:ln>
            <a:noFill/>
          </a:ln>
          <a:effectLst>
            <a:outerShdw blurRad="292100" dist="139700" dir="2700000" algn="tl" rotWithShape="0">
              <a:srgbClr val="333333">
                <a:alpha val="65000"/>
              </a:srgbClr>
            </a:outerShdw>
          </a:effectLst>
        </p:spPr>
      </p:pic>
      <p:pic>
        <p:nvPicPr>
          <p:cNvPr id="12" name="Picture 11" descr="MeReadAndHow.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046" y="2393289"/>
            <a:ext cx="1430618" cy="2049015"/>
          </a:xfrm>
          <a:prstGeom prst="rect">
            <a:avLst/>
          </a:prstGeom>
          <a:ln>
            <a:noFill/>
          </a:ln>
          <a:effectLst>
            <a:outerShdw blurRad="292100" dist="139700" dir="2700000" algn="tl" rotWithShape="0">
              <a:srgbClr val="333333">
                <a:alpha val="65000"/>
              </a:srgbClr>
            </a:outerShdw>
          </a:effectLst>
        </p:spPr>
      </p:pic>
      <p:pic>
        <p:nvPicPr>
          <p:cNvPr id="13" name="Picture 12" descr="SS&amp;H.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50" y="4601885"/>
            <a:ext cx="1558033" cy="2024529"/>
          </a:xfrm>
          <a:prstGeom prst="rect">
            <a:avLst/>
          </a:prstGeom>
          <a:ln>
            <a:noFill/>
          </a:ln>
          <a:effectLst>
            <a:outerShdw blurRad="292100" dist="139700" dir="2700000" algn="tl" rotWithShape="0">
              <a:srgbClr val="333333">
                <a:alpha val="65000"/>
              </a:srgbClr>
            </a:outerShdw>
          </a:effectLst>
        </p:spPr>
      </p:pic>
      <p:pic>
        <p:nvPicPr>
          <p:cNvPr id="14" name="Picture 13" descr="FDK.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6995" y="4654180"/>
            <a:ext cx="1454720" cy="2077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6022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guag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30" y="199344"/>
            <a:ext cx="1622672" cy="2101597"/>
          </a:xfrm>
          <a:prstGeom prst="rect">
            <a:avLst/>
          </a:prstGeom>
          <a:ln>
            <a:noFill/>
          </a:ln>
          <a:effectLst>
            <a:outerShdw blurRad="292100" dist="139700" dir="2700000" algn="tl" rotWithShape="0">
              <a:srgbClr val="333333">
                <a:alpha val="65000"/>
              </a:srgbClr>
            </a:outerShdw>
          </a:effectLst>
        </p:spPr>
      </p:pic>
      <p:pic>
        <p:nvPicPr>
          <p:cNvPr id="2" name="Picture 1" descr="C&amp;W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2" y="2483052"/>
            <a:ext cx="1491129" cy="1936721"/>
          </a:xfrm>
          <a:prstGeom prst="rect">
            <a:avLst/>
          </a:prstGeom>
          <a:ln>
            <a:noFill/>
          </a:ln>
          <a:effectLst>
            <a:outerShdw blurRad="292100" dist="139700" dir="2700000" algn="tl" rotWithShape="0">
              <a:srgbClr val="333333">
                <a:alpha val="65000"/>
              </a:srgbClr>
            </a:outerShdw>
          </a:effectLst>
        </p:spPr>
      </p:pic>
      <p:pic>
        <p:nvPicPr>
          <p:cNvPr id="3" name="Picture 2" descr="EquityInclusion.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5715" y="171823"/>
            <a:ext cx="1557280" cy="2009589"/>
          </a:xfrm>
          <a:prstGeom prst="rect">
            <a:avLst/>
          </a:prstGeom>
          <a:ln>
            <a:noFill/>
          </a:ln>
          <a:effectLst>
            <a:outerShdw blurRad="292100" dist="139700" dir="2700000" algn="tl" rotWithShape="0">
              <a:srgbClr val="333333">
                <a:alpha val="65000"/>
              </a:srgbClr>
            </a:outerShdw>
          </a:effectLst>
        </p:spPr>
      </p:pic>
      <p:pic>
        <p:nvPicPr>
          <p:cNvPr id="6" name="Picture 5" descr="MeReadAndHow.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046" y="2393289"/>
            <a:ext cx="1430618" cy="2049015"/>
          </a:xfrm>
          <a:prstGeom prst="rect">
            <a:avLst/>
          </a:prstGeom>
          <a:ln>
            <a:noFill/>
          </a:ln>
          <a:effectLst>
            <a:outerShdw blurRad="292100" dist="139700" dir="2700000" algn="tl" rotWithShape="0">
              <a:srgbClr val="333333">
                <a:alpha val="65000"/>
              </a:srgbClr>
            </a:outerShdw>
          </a:effectLst>
        </p:spPr>
      </p:pic>
      <p:pic>
        <p:nvPicPr>
          <p:cNvPr id="7" name="Picture 6" descr="SS&amp;H.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50" y="4601885"/>
            <a:ext cx="1558033" cy="2024529"/>
          </a:xfrm>
          <a:prstGeom prst="rect">
            <a:avLst/>
          </a:prstGeom>
          <a:ln>
            <a:noFill/>
          </a:ln>
          <a:effectLst>
            <a:outerShdw blurRad="292100" dist="139700" dir="2700000" algn="tl" rotWithShape="0">
              <a:srgbClr val="333333">
                <a:alpha val="65000"/>
              </a:srgbClr>
            </a:outerShdw>
          </a:effectLst>
        </p:spPr>
      </p:pic>
      <p:pic>
        <p:nvPicPr>
          <p:cNvPr id="4" name="Picture 3" descr="FDK.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6995" y="4654180"/>
            <a:ext cx="1454720" cy="207727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51529" y="213966"/>
            <a:ext cx="4781177" cy="6558205"/>
          </a:xfrm>
          <a:prstGeom prst="rect">
            <a:avLst/>
          </a:prstGeom>
          <a:noFill/>
        </p:spPr>
        <p:txBody>
          <a:bodyPr wrap="square" rtlCol="0">
            <a:spAutoFit/>
          </a:bodyPr>
          <a:lstStyle/>
          <a:p>
            <a:r>
              <a:rPr lang="en-US" sz="2400" b="1" dirty="0">
                <a:solidFill>
                  <a:srgbClr val="4F81BD"/>
                </a:solidFill>
              </a:rPr>
              <a:t>The Ontario Curriculum</a:t>
            </a:r>
          </a:p>
          <a:p>
            <a:endParaRPr lang="en-US" sz="1050" b="1" dirty="0">
              <a:solidFill>
                <a:srgbClr val="4F81BD"/>
              </a:solidFill>
            </a:endParaRPr>
          </a:p>
          <a:p>
            <a:r>
              <a:rPr lang="en-US" sz="2400" b="1" i="1" dirty="0">
                <a:solidFill>
                  <a:srgbClr val="4F81BD"/>
                </a:solidFill>
              </a:rPr>
              <a:t>Inquiry/Research Skills</a:t>
            </a:r>
          </a:p>
          <a:p>
            <a:endParaRPr lang="en-US" sz="1000" i="1" dirty="0"/>
          </a:p>
          <a:p>
            <a:pPr>
              <a:lnSpc>
                <a:spcPct val="110000"/>
              </a:lnSpc>
            </a:pPr>
            <a:r>
              <a:rPr lang="en-US" sz="2000" i="1" dirty="0"/>
              <a:t>Inquiry is at the heart of learning in all subject areas… As [students] advance through the grades, they acquire the skills to locate relevant information from a variety of sources that can help them answer the questions they pose… The questioning they practiced in the early grades becomes more sophisticated as they learn that all sources of information have a particular point of view and that the recipient of the information has a responsibility to evaluate it, determine its validity and relevance, and use it in appropriate ways. The ability to locate, question, and validate information allows a student to become an independent, lifelong learner</a:t>
            </a:r>
            <a:r>
              <a:rPr lang="en-US" sz="2000" i="1" dirty="0" smtClean="0"/>
              <a:t>.</a:t>
            </a:r>
            <a:endParaRPr lang="en-US" sz="2000" i="1" dirty="0"/>
          </a:p>
        </p:txBody>
      </p:sp>
    </p:spTree>
    <p:extLst>
      <p:ext uri="{BB962C8B-B14F-4D97-AF65-F5344CB8AC3E}">
        <p14:creationId xmlns:p14="http://schemas.microsoft.com/office/powerpoint/2010/main" val="13432178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guag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30" y="199344"/>
            <a:ext cx="1622672" cy="2101597"/>
          </a:xfrm>
          <a:prstGeom prst="rect">
            <a:avLst/>
          </a:prstGeom>
          <a:ln>
            <a:noFill/>
          </a:ln>
          <a:effectLst>
            <a:outerShdw blurRad="292100" dist="139700" dir="2700000" algn="tl" rotWithShape="0">
              <a:srgbClr val="333333">
                <a:alpha val="65000"/>
              </a:srgbClr>
            </a:outerShdw>
          </a:effectLst>
        </p:spPr>
      </p:pic>
      <p:pic>
        <p:nvPicPr>
          <p:cNvPr id="2" name="Picture 1" descr="C&amp;W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2" y="2483052"/>
            <a:ext cx="1491129" cy="1936721"/>
          </a:xfrm>
          <a:prstGeom prst="rect">
            <a:avLst/>
          </a:prstGeom>
          <a:ln>
            <a:noFill/>
          </a:ln>
          <a:effectLst>
            <a:outerShdw blurRad="292100" dist="139700" dir="2700000" algn="tl" rotWithShape="0">
              <a:srgbClr val="333333">
                <a:alpha val="65000"/>
              </a:srgbClr>
            </a:outerShdw>
          </a:effectLst>
        </p:spPr>
      </p:pic>
      <p:pic>
        <p:nvPicPr>
          <p:cNvPr id="3" name="Picture 2" descr="EquityInclusion.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5715" y="171823"/>
            <a:ext cx="1557280" cy="2009589"/>
          </a:xfrm>
          <a:prstGeom prst="rect">
            <a:avLst/>
          </a:prstGeom>
          <a:ln>
            <a:noFill/>
          </a:ln>
          <a:effectLst>
            <a:outerShdw blurRad="292100" dist="139700" dir="2700000" algn="tl" rotWithShape="0">
              <a:srgbClr val="333333">
                <a:alpha val="65000"/>
              </a:srgbClr>
            </a:outerShdw>
          </a:effectLst>
        </p:spPr>
      </p:pic>
      <p:pic>
        <p:nvPicPr>
          <p:cNvPr id="6" name="Picture 5" descr="MeReadAndHow.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046" y="2393289"/>
            <a:ext cx="1430618" cy="2049015"/>
          </a:xfrm>
          <a:prstGeom prst="rect">
            <a:avLst/>
          </a:prstGeom>
          <a:ln>
            <a:noFill/>
          </a:ln>
          <a:effectLst>
            <a:outerShdw blurRad="292100" dist="139700" dir="2700000" algn="tl" rotWithShape="0">
              <a:srgbClr val="333333">
                <a:alpha val="65000"/>
              </a:srgbClr>
            </a:outerShdw>
          </a:effectLst>
        </p:spPr>
      </p:pic>
      <p:pic>
        <p:nvPicPr>
          <p:cNvPr id="7" name="Picture 6" descr="SS&amp;H.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50" y="4601885"/>
            <a:ext cx="1558033" cy="2024529"/>
          </a:xfrm>
          <a:prstGeom prst="rect">
            <a:avLst/>
          </a:prstGeom>
          <a:ln>
            <a:noFill/>
          </a:ln>
          <a:effectLst>
            <a:outerShdw blurRad="292100" dist="139700" dir="2700000" algn="tl" rotWithShape="0">
              <a:srgbClr val="333333">
                <a:alpha val="65000"/>
              </a:srgbClr>
            </a:outerShdw>
          </a:effectLst>
        </p:spPr>
      </p:pic>
      <p:pic>
        <p:nvPicPr>
          <p:cNvPr id="4" name="Picture 3" descr="FDK.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6995" y="4654180"/>
            <a:ext cx="1454720" cy="207727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51529" y="213966"/>
            <a:ext cx="4736353" cy="6492032"/>
          </a:xfrm>
          <a:prstGeom prst="rect">
            <a:avLst/>
          </a:prstGeom>
          <a:noFill/>
        </p:spPr>
        <p:txBody>
          <a:bodyPr wrap="square" rtlCol="0">
            <a:spAutoFit/>
          </a:bodyPr>
          <a:lstStyle/>
          <a:p>
            <a:r>
              <a:rPr lang="en-US" sz="2400" b="1" dirty="0">
                <a:solidFill>
                  <a:srgbClr val="4F81BD"/>
                </a:solidFill>
              </a:rPr>
              <a:t>A Guide to Effective Instruction in Reading, Kindergarten to Grade 3</a:t>
            </a:r>
          </a:p>
          <a:p>
            <a:endParaRPr lang="en-US" sz="1400" i="1" dirty="0"/>
          </a:p>
          <a:p>
            <a:pPr>
              <a:lnSpc>
                <a:spcPct val="110000"/>
              </a:lnSpc>
            </a:pPr>
            <a:r>
              <a:rPr lang="en-US" sz="2400" b="1" dirty="0"/>
              <a:t>Motivation to read</a:t>
            </a:r>
            <a:r>
              <a:rPr lang="en-US" sz="2400" i="1" dirty="0"/>
              <a:t> </a:t>
            </a:r>
            <a:r>
              <a:rPr lang="en-US" sz="2000" i="1" dirty="0"/>
              <a:t>is the essential element for actively engaging students in the reading process. Students need to be immersed in a literacy-rich environment, filled with appealing books, poems, pictures, charts, and other resources that capture their interest and entice them to read for information and pleasure. Students need to see themselves as successful readers. </a:t>
            </a:r>
          </a:p>
          <a:p>
            <a:pPr>
              <a:lnSpc>
                <a:spcPct val="110000"/>
              </a:lnSpc>
            </a:pPr>
            <a:endParaRPr lang="en-US" sz="1400" i="1" dirty="0"/>
          </a:p>
          <a:p>
            <a:pPr>
              <a:lnSpc>
                <a:spcPct val="110000"/>
              </a:lnSpc>
            </a:pPr>
            <a:r>
              <a:rPr lang="en-US" sz="2400" b="1" dirty="0"/>
              <a:t>Independent Reading</a:t>
            </a:r>
            <a:r>
              <a:rPr lang="en-US" sz="2400" i="1" dirty="0"/>
              <a:t>: </a:t>
            </a:r>
            <a:r>
              <a:rPr lang="en-US" sz="2000" i="1" dirty="0"/>
              <a:t>Texts are carefully selected – some by the teacher, others by students, with teacher support – to ensure that each child has a successful independent reading experience. </a:t>
            </a:r>
          </a:p>
        </p:txBody>
      </p:sp>
    </p:spTree>
    <p:extLst>
      <p:ext uri="{BB962C8B-B14F-4D97-AF65-F5344CB8AC3E}">
        <p14:creationId xmlns:p14="http://schemas.microsoft.com/office/powerpoint/2010/main" val="31484272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F.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1" y="164351"/>
            <a:ext cx="5094706" cy="6559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54027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FActivityAreas.pd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5651" y="29884"/>
            <a:ext cx="6843058" cy="6787273"/>
          </a:xfrm>
          <a:prstGeom prst="rect">
            <a:avLst/>
          </a:prstGeom>
        </p:spPr>
      </p:pic>
    </p:spTree>
    <p:extLst>
      <p:ext uri="{BB962C8B-B14F-4D97-AF65-F5344CB8AC3E}">
        <p14:creationId xmlns:p14="http://schemas.microsoft.com/office/powerpoint/2010/main" val="13436363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FEveryStudent.pd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861" y="92934"/>
            <a:ext cx="8843911" cy="6594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492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pic>
        <p:nvPicPr>
          <p:cNvPr id="8" name="Picture 7" descr="Kobo.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9299" y="3186437"/>
            <a:ext cx="1209906" cy="1766349"/>
          </a:xfrm>
          <a:prstGeom prst="rect">
            <a:avLst/>
          </a:prstGeom>
          <a:ln>
            <a:noFill/>
          </a:ln>
          <a:effectLst>
            <a:outerShdw blurRad="292100" dist="139700" dir="2700000" algn="tl" rotWithShape="0">
              <a:srgbClr val="333333">
                <a:alpha val="65000"/>
              </a:srgbClr>
            </a:outerShdw>
          </a:effectLst>
        </p:spPr>
      </p:pic>
      <p:pic>
        <p:nvPicPr>
          <p:cNvPr id="3" name="Picture 2" descr="wireless-ic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14704"/>
            <a:ext cx="2465293" cy="2121298"/>
          </a:xfrm>
          <a:prstGeom prst="rect">
            <a:avLst/>
          </a:prstGeom>
        </p:spPr>
      </p:pic>
      <p:pic>
        <p:nvPicPr>
          <p:cNvPr id="4" name="Picture 3" descr="iPa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9269" y="2439729"/>
            <a:ext cx="1641241" cy="1986766"/>
          </a:xfrm>
          <a:prstGeom prst="rect">
            <a:avLst/>
          </a:prstGeom>
        </p:spPr>
      </p:pic>
      <p:pic>
        <p:nvPicPr>
          <p:cNvPr id="5" name="Picture 4" descr="facebook-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8041" y="4468633"/>
            <a:ext cx="1634511" cy="1634511"/>
          </a:xfrm>
          <a:prstGeom prst="rect">
            <a:avLst/>
          </a:prstGeom>
        </p:spPr>
      </p:pic>
      <p:pic>
        <p:nvPicPr>
          <p:cNvPr id="6" name="Picture 5" descr="Twit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525" y="3902395"/>
            <a:ext cx="1589516" cy="1610899"/>
          </a:xfrm>
          <a:prstGeom prst="rect">
            <a:avLst/>
          </a:prstGeom>
        </p:spPr>
      </p:pic>
      <p:pic>
        <p:nvPicPr>
          <p:cNvPr id="20" name="Picture 19" descr="youtube.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82552" y="4963241"/>
            <a:ext cx="1597585" cy="1568762"/>
          </a:xfrm>
          <a:prstGeom prst="rect">
            <a:avLst/>
          </a:prstGeom>
        </p:spPr>
      </p:pic>
      <p:pic>
        <p:nvPicPr>
          <p:cNvPr id="7" name="Picture 6" descr="logo.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9092" y="5428224"/>
            <a:ext cx="2463800" cy="723900"/>
          </a:xfrm>
          <a:prstGeom prst="rect">
            <a:avLst/>
          </a:prstGeom>
        </p:spPr>
      </p:pic>
      <p:pic>
        <p:nvPicPr>
          <p:cNvPr id="9" name="Picture 8" descr="header_logo-3f5d8ff19a5e6328b50920b92b4e0abd.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14343" y="6100156"/>
            <a:ext cx="2501900" cy="546100"/>
          </a:xfrm>
          <a:prstGeom prst="rect">
            <a:avLst/>
          </a:prstGeom>
        </p:spPr>
      </p:pic>
      <p:grpSp>
        <p:nvGrpSpPr>
          <p:cNvPr id="17" name="Group 16"/>
          <p:cNvGrpSpPr/>
          <p:nvPr/>
        </p:nvGrpSpPr>
        <p:grpSpPr>
          <a:xfrm>
            <a:off x="1543466" y="147338"/>
            <a:ext cx="6000546" cy="5475690"/>
            <a:chOff x="3033802" y="162505"/>
            <a:chExt cx="6000546" cy="5475690"/>
          </a:xfrm>
        </p:grpSpPr>
        <p:sp>
          <p:nvSpPr>
            <p:cNvPr id="12" name="Lightning Bolt 11"/>
            <p:cNvSpPr/>
            <p:nvPr/>
          </p:nvSpPr>
          <p:spPr>
            <a:xfrm>
              <a:off x="3033802" y="203804"/>
              <a:ext cx="6000546" cy="5434391"/>
            </a:xfrm>
            <a:prstGeom prst="lightningBolt">
              <a:avLst/>
            </a:prstGeom>
            <a:solidFill>
              <a:schemeClr val="tx1">
                <a:lumMod val="65000"/>
                <a:lumOff val="35000"/>
              </a:schemeClr>
            </a:solidFill>
            <a:ln>
              <a:solidFill>
                <a:schemeClr val="tx1">
                  <a:lumMod val="65000"/>
                  <a:lumOff val="35000"/>
                </a:schemeClr>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352314" y="162505"/>
              <a:ext cx="1085735" cy="186204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F</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extBox 13"/>
            <p:cNvSpPr txBox="1"/>
            <p:nvPr/>
          </p:nvSpPr>
          <p:spPr>
            <a:xfrm>
              <a:off x="5139765" y="1320860"/>
              <a:ext cx="1005804"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5844257" y="2106386"/>
              <a:ext cx="999436"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A</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6514353" y="3184315"/>
              <a:ext cx="941283" cy="160043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R</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726855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 calcmode="lin" valueType="num">
                                      <p:cBhvr>
                                        <p:cTn id="44"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 calcmode="lin" valueType="num">
                                      <p:cBhvr>
                                        <p:cTn id="51"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15"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500"/>
                                        <p:tgtEl>
                                          <p:spTgt spid="2"/>
                                        </p:tgtEl>
                                      </p:cBhvr>
                                    </p:animEffect>
                                    <p:anim calcmode="lin" valueType="num">
                                      <p:cBhvr>
                                        <p:cTn id="65" dur="1500" fill="hold"/>
                                        <p:tgtEl>
                                          <p:spTgt spid="2"/>
                                        </p:tgtEl>
                                        <p:attrNameLst>
                                          <p:attrName>style.rotation</p:attrName>
                                        </p:attrNameLst>
                                      </p:cBhvr>
                                      <p:tavLst>
                                        <p:tav tm="0">
                                          <p:val>
                                            <p:fltVal val="720"/>
                                          </p:val>
                                        </p:tav>
                                        <p:tav tm="100000">
                                          <p:val>
                                            <p:fltVal val="0"/>
                                          </p:val>
                                        </p:tav>
                                      </p:tavLst>
                                    </p:anim>
                                    <p:anim calcmode="lin" valueType="num">
                                      <p:cBhvr>
                                        <p:cTn id="66" dur="1500" fill="hold"/>
                                        <p:tgtEl>
                                          <p:spTgt spid="2"/>
                                        </p:tgtEl>
                                        <p:attrNameLst>
                                          <p:attrName>ppt_h</p:attrName>
                                        </p:attrNameLst>
                                      </p:cBhvr>
                                      <p:tavLst>
                                        <p:tav tm="0">
                                          <p:val>
                                            <p:fltVal val="0"/>
                                          </p:val>
                                        </p:tav>
                                        <p:tav tm="100000">
                                          <p:val>
                                            <p:strVal val="#ppt_h"/>
                                          </p:val>
                                        </p:tav>
                                      </p:tavLst>
                                    </p:anim>
                                    <p:anim calcmode="lin" valueType="num">
                                      <p:cBhvr>
                                        <p:cTn id="67" dur="1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F.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2766" y="164351"/>
            <a:ext cx="2599578" cy="33468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95751" y="523067"/>
            <a:ext cx="2345708" cy="1384995"/>
          </a:xfrm>
          <a:prstGeom prst="rect">
            <a:avLst/>
          </a:prstGeom>
          <a:noFill/>
        </p:spPr>
        <p:txBody>
          <a:bodyPr wrap="square" rtlCol="0">
            <a:spAutoFit/>
          </a:bodyPr>
          <a:lstStyle/>
          <a:p>
            <a:pPr algn="ctr"/>
            <a:r>
              <a:rPr lang="en-US" sz="2800" b="1" dirty="0" smtClean="0">
                <a:solidFill>
                  <a:schemeClr val="accent4">
                    <a:lumMod val="75000"/>
                  </a:schemeClr>
                </a:solidFill>
              </a:rPr>
              <a:t>Collaborative instructional leadership</a:t>
            </a:r>
            <a:endParaRPr lang="en-US" sz="2800" b="1" dirty="0">
              <a:solidFill>
                <a:schemeClr val="accent4">
                  <a:lumMod val="75000"/>
                </a:schemeClr>
              </a:solidFill>
            </a:endParaRPr>
          </a:p>
        </p:txBody>
      </p:sp>
      <p:sp>
        <p:nvSpPr>
          <p:cNvPr id="4" name="TextBox 3"/>
          <p:cNvSpPr txBox="1"/>
          <p:nvPr/>
        </p:nvSpPr>
        <p:spPr>
          <a:xfrm>
            <a:off x="3341653" y="869178"/>
            <a:ext cx="2647292" cy="1631216"/>
          </a:xfrm>
          <a:prstGeom prst="rect">
            <a:avLst/>
          </a:prstGeom>
          <a:noFill/>
        </p:spPr>
        <p:txBody>
          <a:bodyPr wrap="square" rtlCol="0">
            <a:spAutoFit/>
          </a:bodyPr>
          <a:lstStyle/>
          <a:p>
            <a:pPr algn="ctr"/>
            <a:r>
              <a:rPr lang="en-US" sz="2000" b="1" dirty="0" smtClean="0">
                <a:solidFill>
                  <a:schemeClr val="accent3">
                    <a:lumMod val="75000"/>
                  </a:schemeClr>
                </a:solidFill>
              </a:rPr>
              <a:t>Job-embedded, inquiry-based professional learning contributes to culture of learning</a:t>
            </a:r>
            <a:endParaRPr lang="en-US" sz="2000" b="1" dirty="0">
              <a:solidFill>
                <a:schemeClr val="accent3">
                  <a:lumMod val="75000"/>
                </a:schemeClr>
              </a:solidFill>
            </a:endParaRPr>
          </a:p>
        </p:txBody>
      </p:sp>
      <p:sp>
        <p:nvSpPr>
          <p:cNvPr id="6" name="TextBox 5"/>
          <p:cNvSpPr txBox="1"/>
          <p:nvPr/>
        </p:nvSpPr>
        <p:spPr>
          <a:xfrm>
            <a:off x="1207720" y="2789283"/>
            <a:ext cx="3808355" cy="1200328"/>
          </a:xfrm>
          <a:prstGeom prst="rect">
            <a:avLst/>
          </a:prstGeom>
          <a:noFill/>
        </p:spPr>
        <p:txBody>
          <a:bodyPr wrap="square" rtlCol="0">
            <a:spAutoFit/>
          </a:bodyPr>
          <a:lstStyle/>
          <a:p>
            <a:r>
              <a:rPr lang="en-US" sz="2400" b="1" dirty="0" smtClean="0">
                <a:solidFill>
                  <a:srgbClr val="990000"/>
                </a:solidFill>
              </a:rPr>
              <a:t>21</a:t>
            </a:r>
            <a:r>
              <a:rPr lang="en-US" sz="2400" b="1" baseline="30000" dirty="0" smtClean="0">
                <a:solidFill>
                  <a:srgbClr val="990000"/>
                </a:solidFill>
              </a:rPr>
              <a:t>st</a:t>
            </a:r>
            <a:r>
              <a:rPr lang="en-US" sz="2400" b="1" dirty="0" smtClean="0">
                <a:solidFill>
                  <a:srgbClr val="990000"/>
                </a:solidFill>
              </a:rPr>
              <a:t> century content, global perspectives, learning skills, resources and technologies</a:t>
            </a:r>
            <a:endParaRPr lang="en-US" sz="2400" b="1" dirty="0">
              <a:solidFill>
                <a:srgbClr val="990000"/>
              </a:solidFill>
            </a:endParaRPr>
          </a:p>
        </p:txBody>
      </p:sp>
      <p:sp>
        <p:nvSpPr>
          <p:cNvPr id="7" name="TextBox 6"/>
          <p:cNvSpPr txBox="1"/>
          <p:nvPr/>
        </p:nvSpPr>
        <p:spPr>
          <a:xfrm>
            <a:off x="660163" y="5190528"/>
            <a:ext cx="3397814" cy="1200328"/>
          </a:xfrm>
          <a:prstGeom prst="rect">
            <a:avLst/>
          </a:prstGeom>
          <a:noFill/>
        </p:spPr>
        <p:txBody>
          <a:bodyPr wrap="square" rtlCol="0">
            <a:spAutoFit/>
          </a:bodyPr>
          <a:lstStyle/>
          <a:p>
            <a:r>
              <a:rPr lang="en-US" sz="2400" b="1" dirty="0" smtClean="0">
                <a:solidFill>
                  <a:schemeClr val="accent3">
                    <a:lumMod val="75000"/>
                  </a:schemeClr>
                </a:solidFill>
              </a:rPr>
              <a:t>Resources for students are relevant, current, accessible and inclusive</a:t>
            </a:r>
            <a:endParaRPr lang="en-US" sz="2400" b="1" dirty="0">
              <a:solidFill>
                <a:schemeClr val="accent3">
                  <a:lumMod val="75000"/>
                </a:schemeClr>
              </a:solidFill>
            </a:endParaRPr>
          </a:p>
        </p:txBody>
      </p:sp>
      <p:sp>
        <p:nvSpPr>
          <p:cNvPr id="8" name="TextBox 7"/>
          <p:cNvSpPr txBox="1"/>
          <p:nvPr/>
        </p:nvSpPr>
        <p:spPr>
          <a:xfrm>
            <a:off x="6607523" y="3955026"/>
            <a:ext cx="2161321" cy="1384995"/>
          </a:xfrm>
          <a:prstGeom prst="rect">
            <a:avLst/>
          </a:prstGeom>
          <a:noFill/>
        </p:spPr>
        <p:txBody>
          <a:bodyPr wrap="square" rtlCol="0">
            <a:spAutoFit/>
          </a:bodyPr>
          <a:lstStyle/>
          <a:p>
            <a:pPr algn="ctr"/>
            <a:r>
              <a:rPr lang="en-US" sz="2800" b="1" dirty="0" smtClean="0">
                <a:solidFill>
                  <a:schemeClr val="accent1">
                    <a:lumMod val="75000"/>
                  </a:schemeClr>
                </a:solidFill>
              </a:rPr>
              <a:t>Authentic learning experiences</a:t>
            </a:r>
            <a:endParaRPr lang="en-US" sz="2800" b="1" dirty="0">
              <a:solidFill>
                <a:schemeClr val="accent1">
                  <a:lumMod val="75000"/>
                </a:schemeClr>
              </a:solidFill>
            </a:endParaRPr>
          </a:p>
        </p:txBody>
      </p:sp>
      <p:sp>
        <p:nvSpPr>
          <p:cNvPr id="9" name="TextBox 8"/>
          <p:cNvSpPr txBox="1"/>
          <p:nvPr/>
        </p:nvSpPr>
        <p:spPr>
          <a:xfrm>
            <a:off x="4494931" y="5660759"/>
            <a:ext cx="3884447" cy="523220"/>
          </a:xfrm>
          <a:prstGeom prst="rect">
            <a:avLst/>
          </a:prstGeom>
          <a:noFill/>
        </p:spPr>
        <p:txBody>
          <a:bodyPr wrap="none" rtlCol="0">
            <a:spAutoFit/>
          </a:bodyPr>
          <a:lstStyle/>
          <a:p>
            <a:r>
              <a:rPr lang="en-US" sz="2800" b="1" dirty="0" smtClean="0">
                <a:solidFill>
                  <a:schemeClr val="accent4">
                    <a:lumMod val="75000"/>
                  </a:schemeClr>
                </a:solidFill>
              </a:rPr>
              <a:t>Community partnerships</a:t>
            </a:r>
            <a:endParaRPr lang="en-US" sz="2800" b="1" dirty="0">
              <a:solidFill>
                <a:schemeClr val="accent4">
                  <a:lumMod val="75000"/>
                </a:schemeClr>
              </a:solidFill>
            </a:endParaRPr>
          </a:p>
        </p:txBody>
      </p:sp>
      <p:sp>
        <p:nvSpPr>
          <p:cNvPr id="10" name="TextBox 9"/>
          <p:cNvSpPr txBox="1"/>
          <p:nvPr/>
        </p:nvSpPr>
        <p:spPr>
          <a:xfrm>
            <a:off x="1778447" y="4362010"/>
            <a:ext cx="4559060" cy="461665"/>
          </a:xfrm>
          <a:prstGeom prst="rect">
            <a:avLst/>
          </a:prstGeom>
          <a:noFill/>
        </p:spPr>
        <p:txBody>
          <a:bodyPr wrap="none" rtlCol="0">
            <a:spAutoFit/>
          </a:bodyPr>
          <a:lstStyle/>
          <a:p>
            <a:r>
              <a:rPr lang="en-US" sz="2400" b="1" dirty="0" smtClean="0">
                <a:solidFill>
                  <a:schemeClr val="accent5">
                    <a:lumMod val="75000"/>
                  </a:schemeClr>
                </a:solidFill>
              </a:rPr>
              <a:t>Assessment </a:t>
            </a:r>
            <a:r>
              <a:rPr lang="en-US" sz="2400" b="1" i="1" dirty="0" smtClean="0">
                <a:solidFill>
                  <a:schemeClr val="accent5">
                    <a:lumMod val="75000"/>
                  </a:schemeClr>
                </a:solidFill>
              </a:rPr>
              <a:t>for</a:t>
            </a:r>
            <a:r>
              <a:rPr lang="en-US" sz="2400" b="1" dirty="0" smtClean="0">
                <a:solidFill>
                  <a:schemeClr val="accent5">
                    <a:lumMod val="75000"/>
                  </a:schemeClr>
                </a:solidFill>
              </a:rPr>
              <a:t>, </a:t>
            </a:r>
            <a:r>
              <a:rPr lang="en-US" sz="2400" b="1" i="1" dirty="0" smtClean="0">
                <a:solidFill>
                  <a:schemeClr val="accent5">
                    <a:lumMod val="75000"/>
                  </a:schemeClr>
                </a:solidFill>
              </a:rPr>
              <a:t>as</a:t>
            </a:r>
            <a:r>
              <a:rPr lang="en-US" sz="2400" b="1" dirty="0" smtClean="0">
                <a:solidFill>
                  <a:schemeClr val="accent5">
                    <a:lumMod val="75000"/>
                  </a:schemeClr>
                </a:solidFill>
              </a:rPr>
              <a:t> and </a:t>
            </a:r>
            <a:r>
              <a:rPr lang="en-US" sz="2400" b="1" i="1" dirty="0" smtClean="0">
                <a:solidFill>
                  <a:schemeClr val="accent5">
                    <a:lumMod val="75000"/>
                  </a:schemeClr>
                </a:solidFill>
              </a:rPr>
              <a:t>of</a:t>
            </a:r>
            <a:r>
              <a:rPr lang="en-US" sz="2400" b="1" dirty="0" smtClean="0">
                <a:solidFill>
                  <a:schemeClr val="accent5">
                    <a:lumMod val="75000"/>
                  </a:schemeClr>
                </a:solidFill>
              </a:rPr>
              <a:t> learning</a:t>
            </a:r>
            <a:endParaRPr lang="en-US" sz="2400" b="1" dirty="0">
              <a:solidFill>
                <a:schemeClr val="accent5">
                  <a:lumMod val="75000"/>
                </a:schemeClr>
              </a:solidFill>
            </a:endParaRPr>
          </a:p>
        </p:txBody>
      </p:sp>
    </p:spTree>
    <p:extLst>
      <p:ext uri="{BB962C8B-B14F-4D97-AF65-F5344CB8AC3E}">
        <p14:creationId xmlns:p14="http://schemas.microsoft.com/office/powerpoint/2010/main" val="205462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900" decel="100000" fill="hold"/>
                                        <p:tgtEl>
                                          <p:spTgt spid="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rowingSucce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3367" y="298822"/>
            <a:ext cx="4846614" cy="6335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300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610801" y="401490"/>
            <a:ext cx="5872914"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r>
              <a:rPr lang="en-US" sz="3600" b="1" dirty="0">
                <a:solidFill>
                  <a:srgbClr val="990000"/>
                </a:solidFill>
                <a:latin typeface="+mj-lt"/>
              </a:rPr>
              <a:t>Discovery &amp; Guided Inquiry</a:t>
            </a:r>
            <a:endParaRPr lang="en-US" sz="3200" b="1" dirty="0">
              <a:solidFill>
                <a:srgbClr val="990000"/>
              </a:solidFill>
              <a:latin typeface="+mj-lt"/>
            </a:endParaRPr>
          </a:p>
        </p:txBody>
      </p:sp>
      <p:grpSp>
        <p:nvGrpSpPr>
          <p:cNvPr id="3" name="Group 5"/>
          <p:cNvGrpSpPr>
            <a:grpSpLocks/>
          </p:cNvGrpSpPr>
          <p:nvPr/>
        </p:nvGrpSpPr>
        <p:grpSpPr bwMode="auto">
          <a:xfrm>
            <a:off x="152400" y="1219200"/>
            <a:ext cx="4648200" cy="4572000"/>
            <a:chOff x="1104" y="816"/>
            <a:chExt cx="3168" cy="3072"/>
          </a:xfrm>
        </p:grpSpPr>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l="2829" t="8348" r="3802" b="3999"/>
            <a:stretch>
              <a:fillRect/>
            </a:stretch>
          </p:blipFill>
          <p:spPr bwMode="auto">
            <a:xfrm>
              <a:off x="1104" y="864"/>
              <a:ext cx="3168" cy="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Rectangle 7"/>
            <p:cNvSpPr>
              <a:spLocks noChangeArrowheads="1"/>
            </p:cNvSpPr>
            <p:nvPr/>
          </p:nvSpPr>
          <p:spPr bwMode="auto">
            <a:xfrm>
              <a:off x="2736" y="816"/>
              <a:ext cx="288" cy="96"/>
            </a:xfrm>
            <a:prstGeom prst="rect">
              <a:avLst/>
            </a:prstGeom>
            <a:solidFill>
              <a:schemeClr val="bg1"/>
            </a:solidFill>
            <a:ln w="9525">
              <a:solidFill>
                <a:schemeClr val="bg1"/>
              </a:solidFill>
              <a:miter lim="800000"/>
              <a:headEnd/>
              <a:tailEnd/>
            </a:ln>
          </p:spPr>
          <p:txBody>
            <a:bodyPr wrap="none" anchor="ctr"/>
            <a:lstStyle/>
            <a:p>
              <a:endParaRPr lang="en-US" dirty="0"/>
            </a:p>
          </p:txBody>
        </p:sp>
      </p:grpSp>
      <p:sp>
        <p:nvSpPr>
          <p:cNvPr id="6" name="Text Box 8"/>
          <p:cNvSpPr txBox="1">
            <a:spLocks noChangeArrowheads="1"/>
          </p:cNvSpPr>
          <p:nvPr/>
        </p:nvSpPr>
        <p:spPr bwMode="auto">
          <a:xfrm>
            <a:off x="1319648" y="5943600"/>
            <a:ext cx="6164067"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r>
              <a:rPr lang="en-US" sz="3200" dirty="0">
                <a:latin typeface="+mj-lt"/>
              </a:rPr>
              <a:t>Assessment </a:t>
            </a:r>
            <a:r>
              <a:rPr lang="en-US" sz="3200" b="1" i="1" dirty="0" smtClean="0">
                <a:solidFill>
                  <a:srgbClr val="008000"/>
                </a:solidFill>
                <a:latin typeface="+mj-lt"/>
              </a:rPr>
              <a:t>FOR</a:t>
            </a:r>
            <a:r>
              <a:rPr lang="en-US" sz="3200" dirty="0" smtClean="0">
                <a:latin typeface="+mj-lt"/>
              </a:rPr>
              <a:t>, </a:t>
            </a:r>
            <a:r>
              <a:rPr lang="en-US" sz="3200" b="1" i="1" dirty="0" smtClean="0">
                <a:solidFill>
                  <a:srgbClr val="008000"/>
                </a:solidFill>
                <a:latin typeface="+mj-lt"/>
              </a:rPr>
              <a:t>AS</a:t>
            </a:r>
            <a:r>
              <a:rPr lang="en-US" sz="3200" dirty="0" smtClean="0">
                <a:latin typeface="+mj-lt"/>
              </a:rPr>
              <a:t> &amp; </a:t>
            </a:r>
            <a:r>
              <a:rPr lang="en-US" sz="3200" b="1" i="1" dirty="0" smtClean="0">
                <a:solidFill>
                  <a:srgbClr val="008000"/>
                </a:solidFill>
                <a:latin typeface="+mj-lt"/>
              </a:rPr>
              <a:t>OF</a:t>
            </a:r>
            <a:r>
              <a:rPr lang="en-US" sz="3200" dirty="0" smtClean="0">
                <a:latin typeface="+mj-lt"/>
              </a:rPr>
              <a:t> </a:t>
            </a:r>
            <a:r>
              <a:rPr lang="en-US" sz="3200" dirty="0">
                <a:latin typeface="+mj-lt"/>
              </a:rPr>
              <a:t>Learning!</a:t>
            </a:r>
          </a:p>
        </p:txBody>
      </p:sp>
      <p:pic>
        <p:nvPicPr>
          <p:cNvPr id="7" name="Picture 9" descr="GrowingSucc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524000"/>
            <a:ext cx="3148013"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568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303979" y="1817085"/>
            <a:ext cx="4677369" cy="4338678"/>
            <a:chOff x="1104" y="816"/>
            <a:chExt cx="3168" cy="3072"/>
          </a:xfrm>
        </p:grpSpPr>
        <p:pic>
          <p:nvPicPr>
            <p:cNvPr id="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l="2829" t="8348" r="3802" b="3999"/>
            <a:stretch>
              <a:fillRect/>
            </a:stretch>
          </p:blipFill>
          <p:spPr bwMode="auto">
            <a:xfrm>
              <a:off x="1104" y="864"/>
              <a:ext cx="3168" cy="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7"/>
            <p:cNvSpPr>
              <a:spLocks noChangeArrowheads="1"/>
            </p:cNvSpPr>
            <p:nvPr/>
          </p:nvSpPr>
          <p:spPr bwMode="auto">
            <a:xfrm>
              <a:off x="2736" y="816"/>
              <a:ext cx="288" cy="96"/>
            </a:xfrm>
            <a:prstGeom prst="rect">
              <a:avLst/>
            </a:prstGeom>
            <a:solidFill>
              <a:schemeClr val="bg1"/>
            </a:solidFill>
            <a:ln w="9525">
              <a:solidFill>
                <a:schemeClr val="bg1"/>
              </a:solidFill>
              <a:miter lim="800000"/>
              <a:headEnd/>
              <a:tailEnd/>
            </a:ln>
          </p:spPr>
          <p:txBody>
            <a:bodyPr wrap="none" anchor="ctr"/>
            <a:lstStyle/>
            <a:p>
              <a:endParaRPr lang="en-US" dirty="0"/>
            </a:p>
          </p:txBody>
        </p:sp>
      </p:grpSp>
      <p:sp>
        <p:nvSpPr>
          <p:cNvPr id="5" name="TextBox 4"/>
          <p:cNvSpPr txBox="1"/>
          <p:nvPr/>
        </p:nvSpPr>
        <p:spPr>
          <a:xfrm>
            <a:off x="451263" y="1818570"/>
            <a:ext cx="4180502" cy="1015663"/>
          </a:xfrm>
          <a:prstGeom prst="rect">
            <a:avLst/>
          </a:prstGeom>
          <a:noFill/>
        </p:spPr>
        <p:txBody>
          <a:bodyPr wrap="square" rtlCol="0">
            <a:spAutoFit/>
          </a:bodyPr>
          <a:lstStyle/>
          <a:p>
            <a:r>
              <a:rPr lang="en-US" sz="2000" b="1" dirty="0">
                <a:solidFill>
                  <a:srgbClr val="008000"/>
                </a:solidFill>
              </a:rPr>
              <a:t>Knowledge and </a:t>
            </a:r>
            <a:r>
              <a:rPr lang="en-US" sz="2000" b="1" dirty="0" smtClean="0">
                <a:solidFill>
                  <a:srgbClr val="008000"/>
                </a:solidFill>
              </a:rPr>
              <a:t>Understanding: </a:t>
            </a:r>
            <a:r>
              <a:rPr lang="en-US" sz="2000" dirty="0" smtClean="0"/>
              <a:t>There is potential for deeper understanding through the guided inquiry process</a:t>
            </a:r>
            <a:endParaRPr lang="en-US" sz="2000" dirty="0"/>
          </a:p>
        </p:txBody>
      </p:sp>
      <p:sp>
        <p:nvSpPr>
          <p:cNvPr id="6" name="TextBox 5"/>
          <p:cNvSpPr txBox="1"/>
          <p:nvPr/>
        </p:nvSpPr>
        <p:spPr>
          <a:xfrm>
            <a:off x="451263" y="3157369"/>
            <a:ext cx="3710978" cy="1015663"/>
          </a:xfrm>
          <a:prstGeom prst="rect">
            <a:avLst/>
          </a:prstGeom>
          <a:noFill/>
        </p:spPr>
        <p:txBody>
          <a:bodyPr wrap="square" rtlCol="0">
            <a:spAutoFit/>
          </a:bodyPr>
          <a:lstStyle/>
          <a:p>
            <a:r>
              <a:rPr lang="en-US" sz="2000" b="1" dirty="0" smtClean="0">
                <a:solidFill>
                  <a:srgbClr val="008000"/>
                </a:solidFill>
              </a:rPr>
              <a:t>Thinking</a:t>
            </a:r>
            <a:r>
              <a:rPr lang="en-US" sz="2000" b="1" dirty="0">
                <a:solidFill>
                  <a:srgbClr val="008000"/>
                </a:solidFill>
              </a:rPr>
              <a:t>: </a:t>
            </a:r>
            <a:r>
              <a:rPr lang="en-US" sz="2000" dirty="0" smtClean="0">
                <a:solidFill>
                  <a:srgbClr val="000000"/>
                </a:solidFill>
              </a:rPr>
              <a:t>Guided inquiry fosters</a:t>
            </a:r>
            <a:r>
              <a:rPr lang="en-US" sz="2000" dirty="0" smtClean="0"/>
              <a:t> </a:t>
            </a:r>
            <a:r>
              <a:rPr lang="en-US" sz="2000" dirty="0"/>
              <a:t>use of critical and creative thinking skills and/or processes </a:t>
            </a:r>
          </a:p>
        </p:txBody>
      </p:sp>
      <p:sp>
        <p:nvSpPr>
          <p:cNvPr id="7" name="TextBox 6"/>
          <p:cNvSpPr txBox="1"/>
          <p:nvPr/>
        </p:nvSpPr>
        <p:spPr>
          <a:xfrm>
            <a:off x="451263" y="4496168"/>
            <a:ext cx="3710978" cy="1015663"/>
          </a:xfrm>
          <a:prstGeom prst="rect">
            <a:avLst/>
          </a:prstGeom>
          <a:noFill/>
        </p:spPr>
        <p:txBody>
          <a:bodyPr wrap="square" rtlCol="0">
            <a:spAutoFit/>
          </a:bodyPr>
          <a:lstStyle/>
          <a:p>
            <a:r>
              <a:rPr lang="en-US" sz="2000" b="1" dirty="0">
                <a:solidFill>
                  <a:srgbClr val="008000"/>
                </a:solidFill>
              </a:rPr>
              <a:t>Communication: </a:t>
            </a:r>
            <a:r>
              <a:rPr lang="en-US" sz="2000" dirty="0" smtClean="0"/>
              <a:t>Guided inquiry encourages students to convey meaning </a:t>
            </a:r>
            <a:r>
              <a:rPr lang="en-US" sz="2000" dirty="0"/>
              <a:t>through various </a:t>
            </a:r>
            <a:r>
              <a:rPr lang="en-US" sz="2000" dirty="0" smtClean="0"/>
              <a:t>forms</a:t>
            </a:r>
            <a:endParaRPr lang="en-US" sz="2000" dirty="0"/>
          </a:p>
        </p:txBody>
      </p:sp>
      <p:sp>
        <p:nvSpPr>
          <p:cNvPr id="8" name="TextBox 7"/>
          <p:cNvSpPr txBox="1"/>
          <p:nvPr/>
        </p:nvSpPr>
        <p:spPr>
          <a:xfrm>
            <a:off x="451263" y="5834968"/>
            <a:ext cx="5415198" cy="707886"/>
          </a:xfrm>
          <a:prstGeom prst="rect">
            <a:avLst/>
          </a:prstGeom>
          <a:noFill/>
        </p:spPr>
        <p:txBody>
          <a:bodyPr wrap="square" rtlCol="0">
            <a:spAutoFit/>
          </a:bodyPr>
          <a:lstStyle/>
          <a:p>
            <a:r>
              <a:rPr lang="en-US" sz="2000" b="1" dirty="0">
                <a:solidFill>
                  <a:srgbClr val="008000"/>
                </a:solidFill>
              </a:rPr>
              <a:t>Application: </a:t>
            </a:r>
            <a:r>
              <a:rPr lang="en-US" sz="2000" dirty="0" smtClean="0"/>
              <a:t>Guided inquiry helps students make connections </a:t>
            </a:r>
            <a:r>
              <a:rPr lang="en-US" sz="2000" dirty="0"/>
              <a:t>within and between various contexts </a:t>
            </a:r>
          </a:p>
        </p:txBody>
      </p:sp>
      <p:pic>
        <p:nvPicPr>
          <p:cNvPr id="9" name="Picture 9" descr="GrowingSucc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04" y="188497"/>
            <a:ext cx="1067445" cy="1395268"/>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48118" y="687295"/>
            <a:ext cx="3048130" cy="523220"/>
          </a:xfrm>
          <a:prstGeom prst="rect">
            <a:avLst/>
          </a:prstGeom>
          <a:noFill/>
        </p:spPr>
        <p:txBody>
          <a:bodyPr wrap="none" rtlCol="0">
            <a:spAutoFit/>
          </a:bodyPr>
          <a:lstStyle/>
          <a:p>
            <a:r>
              <a:rPr lang="en-US" sz="2800" b="1" dirty="0" smtClean="0">
                <a:solidFill>
                  <a:srgbClr val="008000"/>
                </a:solidFill>
              </a:rPr>
              <a:t>Achievement Chart</a:t>
            </a:r>
            <a:endParaRPr lang="en-US" sz="2800" dirty="0"/>
          </a:p>
        </p:txBody>
      </p:sp>
    </p:spTree>
    <p:extLst>
      <p:ext uri="{BB962C8B-B14F-4D97-AF65-F5344CB8AC3E}">
        <p14:creationId xmlns:p14="http://schemas.microsoft.com/office/powerpoint/2010/main" val="104148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1067" y="145104"/>
            <a:ext cx="7958666" cy="6560496"/>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5"/>
          <p:cNvGrpSpPr>
            <a:grpSpLocks/>
          </p:cNvGrpSpPr>
          <p:nvPr/>
        </p:nvGrpSpPr>
        <p:grpSpPr bwMode="auto">
          <a:xfrm>
            <a:off x="2194508" y="1104799"/>
            <a:ext cx="4648200" cy="4572000"/>
            <a:chOff x="1104" y="816"/>
            <a:chExt cx="3168" cy="3072"/>
          </a:xfrm>
        </p:grpSpPr>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l="2829" t="8348" r="3802" b="3999"/>
            <a:stretch>
              <a:fillRect/>
            </a:stretch>
          </p:blipFill>
          <p:spPr bwMode="auto">
            <a:xfrm>
              <a:off x="1104" y="864"/>
              <a:ext cx="3168" cy="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Rectangle 7"/>
            <p:cNvSpPr>
              <a:spLocks noChangeArrowheads="1"/>
            </p:cNvSpPr>
            <p:nvPr/>
          </p:nvSpPr>
          <p:spPr bwMode="auto">
            <a:xfrm>
              <a:off x="2736" y="816"/>
              <a:ext cx="288" cy="96"/>
            </a:xfrm>
            <a:prstGeom prst="rect">
              <a:avLst/>
            </a:prstGeom>
            <a:solidFill>
              <a:schemeClr val="bg1"/>
            </a:solidFill>
            <a:ln w="9525">
              <a:solidFill>
                <a:schemeClr val="bg1"/>
              </a:solidFill>
              <a:miter lim="800000"/>
              <a:headEnd/>
              <a:tailEnd/>
            </a:ln>
          </p:spPr>
          <p:txBody>
            <a:bodyPr wrap="none" anchor="ctr"/>
            <a:lstStyle/>
            <a:p>
              <a:endParaRPr lang="en-US" dirty="0"/>
            </a:p>
          </p:txBody>
        </p:sp>
      </p:grpSp>
      <p:sp>
        <p:nvSpPr>
          <p:cNvPr id="6" name="TextBox 5"/>
          <p:cNvSpPr txBox="1"/>
          <p:nvPr/>
        </p:nvSpPr>
        <p:spPr>
          <a:xfrm>
            <a:off x="3809829" y="444673"/>
            <a:ext cx="1514165" cy="738664"/>
          </a:xfrm>
          <a:prstGeom prst="rect">
            <a:avLst/>
          </a:prstGeom>
          <a:noFill/>
        </p:spPr>
        <p:txBody>
          <a:bodyPr wrap="square" rtlCol="0">
            <a:spAutoFit/>
          </a:bodyPr>
          <a:lstStyle/>
          <a:p>
            <a:r>
              <a:rPr lang="en-US" sz="2400" b="1" dirty="0" smtClean="0">
                <a:solidFill>
                  <a:srgbClr val="008000"/>
                </a:solidFill>
              </a:rPr>
              <a:t>For</a:t>
            </a:r>
            <a:r>
              <a:rPr lang="en-US" dirty="0" smtClean="0"/>
              <a:t> Learning: Diagnostic </a:t>
            </a:r>
            <a:endParaRPr lang="en-US" dirty="0"/>
          </a:p>
        </p:txBody>
      </p:sp>
      <p:sp>
        <p:nvSpPr>
          <p:cNvPr id="7" name="TextBox 6"/>
          <p:cNvSpPr txBox="1"/>
          <p:nvPr/>
        </p:nvSpPr>
        <p:spPr>
          <a:xfrm>
            <a:off x="726890" y="2546395"/>
            <a:ext cx="1530443" cy="738664"/>
          </a:xfrm>
          <a:prstGeom prst="rect">
            <a:avLst/>
          </a:prstGeom>
          <a:noFill/>
        </p:spPr>
        <p:txBody>
          <a:bodyPr wrap="square" rtlCol="0">
            <a:spAutoFit/>
          </a:bodyPr>
          <a:lstStyle/>
          <a:p>
            <a:r>
              <a:rPr lang="en-US" sz="2400" b="1" dirty="0" smtClean="0">
                <a:solidFill>
                  <a:srgbClr val="008000"/>
                </a:solidFill>
              </a:rPr>
              <a:t>Of</a:t>
            </a:r>
            <a:r>
              <a:rPr lang="en-US" sz="2400" dirty="0" smtClean="0">
                <a:solidFill>
                  <a:srgbClr val="008000"/>
                </a:solidFill>
              </a:rPr>
              <a:t> </a:t>
            </a:r>
            <a:r>
              <a:rPr lang="en-US" dirty="0" smtClean="0"/>
              <a:t>Learning: </a:t>
            </a:r>
          </a:p>
          <a:p>
            <a:r>
              <a:rPr lang="en-US" dirty="0" smtClean="0"/>
              <a:t>Summative </a:t>
            </a:r>
            <a:endParaRPr lang="en-US" dirty="0"/>
          </a:p>
        </p:txBody>
      </p:sp>
      <p:sp>
        <p:nvSpPr>
          <p:cNvPr id="8" name="TextBox 7"/>
          <p:cNvSpPr txBox="1"/>
          <p:nvPr/>
        </p:nvSpPr>
        <p:spPr>
          <a:xfrm>
            <a:off x="6827550" y="2656027"/>
            <a:ext cx="1768989" cy="738664"/>
          </a:xfrm>
          <a:prstGeom prst="rect">
            <a:avLst/>
          </a:prstGeom>
          <a:noFill/>
        </p:spPr>
        <p:txBody>
          <a:bodyPr wrap="square" rtlCol="0">
            <a:spAutoFit/>
          </a:bodyPr>
          <a:lstStyle/>
          <a:p>
            <a:r>
              <a:rPr lang="en-US" sz="2400" b="1" dirty="0" smtClean="0">
                <a:solidFill>
                  <a:srgbClr val="008000"/>
                </a:solidFill>
              </a:rPr>
              <a:t>For</a:t>
            </a:r>
            <a:r>
              <a:rPr lang="en-US" sz="2400" dirty="0" smtClean="0">
                <a:solidFill>
                  <a:srgbClr val="008000"/>
                </a:solidFill>
              </a:rPr>
              <a:t> </a:t>
            </a:r>
            <a:r>
              <a:rPr lang="en-US" dirty="0" smtClean="0"/>
              <a:t>Learning: Formative </a:t>
            </a:r>
            <a:endParaRPr lang="en-US" dirty="0"/>
          </a:p>
        </p:txBody>
      </p:sp>
      <p:sp>
        <p:nvSpPr>
          <p:cNvPr id="9" name="TextBox 8"/>
          <p:cNvSpPr txBox="1"/>
          <p:nvPr/>
        </p:nvSpPr>
        <p:spPr>
          <a:xfrm>
            <a:off x="6799972" y="3544123"/>
            <a:ext cx="1487272" cy="738664"/>
          </a:xfrm>
          <a:prstGeom prst="rect">
            <a:avLst/>
          </a:prstGeom>
          <a:noFill/>
        </p:spPr>
        <p:txBody>
          <a:bodyPr wrap="square" rtlCol="0">
            <a:spAutoFit/>
          </a:bodyPr>
          <a:lstStyle/>
          <a:p>
            <a:r>
              <a:rPr lang="en-US" sz="2400" b="1" dirty="0" smtClean="0">
                <a:solidFill>
                  <a:srgbClr val="008000"/>
                </a:solidFill>
              </a:rPr>
              <a:t>As</a:t>
            </a:r>
            <a:r>
              <a:rPr lang="en-US" sz="2400" b="1" dirty="0" smtClean="0"/>
              <a:t> </a:t>
            </a:r>
            <a:r>
              <a:rPr lang="en-US" dirty="0" smtClean="0"/>
              <a:t>Learning: Formative </a:t>
            </a:r>
            <a:endParaRPr lang="en-US" dirty="0"/>
          </a:p>
        </p:txBody>
      </p:sp>
      <p:sp>
        <p:nvSpPr>
          <p:cNvPr id="10" name="TextBox 9"/>
          <p:cNvSpPr txBox="1"/>
          <p:nvPr/>
        </p:nvSpPr>
        <p:spPr>
          <a:xfrm>
            <a:off x="332436" y="145103"/>
            <a:ext cx="2201469" cy="523220"/>
          </a:xfrm>
          <a:prstGeom prst="rect">
            <a:avLst/>
          </a:prstGeom>
          <a:noFill/>
        </p:spPr>
        <p:txBody>
          <a:bodyPr wrap="none" rtlCol="0">
            <a:spAutoFit/>
          </a:bodyPr>
          <a:lstStyle/>
          <a:p>
            <a:r>
              <a:rPr lang="en-US" sz="2800" b="1" dirty="0" smtClean="0">
                <a:solidFill>
                  <a:srgbClr val="008000"/>
                </a:solidFill>
              </a:rPr>
              <a:t>Assessment…</a:t>
            </a:r>
            <a:endParaRPr lang="en-US" sz="2800" b="1" dirty="0">
              <a:solidFill>
                <a:srgbClr val="008000"/>
              </a:solidFill>
            </a:endParaRPr>
          </a:p>
        </p:txBody>
      </p:sp>
      <p:sp>
        <p:nvSpPr>
          <p:cNvPr id="11" name="TextBox 10"/>
          <p:cNvSpPr txBox="1"/>
          <p:nvPr/>
        </p:nvSpPr>
        <p:spPr>
          <a:xfrm>
            <a:off x="2925930" y="5626001"/>
            <a:ext cx="1625054" cy="738664"/>
          </a:xfrm>
          <a:prstGeom prst="rect">
            <a:avLst/>
          </a:prstGeom>
          <a:noFill/>
        </p:spPr>
        <p:txBody>
          <a:bodyPr wrap="square" rtlCol="0">
            <a:spAutoFit/>
          </a:bodyPr>
          <a:lstStyle/>
          <a:p>
            <a:r>
              <a:rPr lang="en-US" sz="2400" b="1" dirty="0" smtClean="0">
                <a:solidFill>
                  <a:srgbClr val="008000"/>
                </a:solidFill>
              </a:rPr>
              <a:t>For</a:t>
            </a:r>
            <a:r>
              <a:rPr lang="en-US" sz="2400" dirty="0" smtClean="0">
                <a:solidFill>
                  <a:srgbClr val="008000"/>
                </a:solidFill>
              </a:rPr>
              <a:t> </a:t>
            </a:r>
            <a:r>
              <a:rPr lang="en-US" dirty="0" smtClean="0"/>
              <a:t>Learning: Formative </a:t>
            </a:r>
            <a:endParaRPr lang="en-US" dirty="0"/>
          </a:p>
        </p:txBody>
      </p:sp>
      <p:sp>
        <p:nvSpPr>
          <p:cNvPr id="12" name="TextBox 11"/>
          <p:cNvSpPr txBox="1"/>
          <p:nvPr/>
        </p:nvSpPr>
        <p:spPr>
          <a:xfrm>
            <a:off x="4745599" y="5626001"/>
            <a:ext cx="1467618" cy="738664"/>
          </a:xfrm>
          <a:prstGeom prst="rect">
            <a:avLst/>
          </a:prstGeom>
          <a:noFill/>
        </p:spPr>
        <p:txBody>
          <a:bodyPr wrap="square" rtlCol="0">
            <a:spAutoFit/>
          </a:bodyPr>
          <a:lstStyle/>
          <a:p>
            <a:r>
              <a:rPr lang="en-US" sz="2400" b="1" dirty="0" smtClean="0">
                <a:solidFill>
                  <a:srgbClr val="008000"/>
                </a:solidFill>
              </a:rPr>
              <a:t>As</a:t>
            </a:r>
            <a:r>
              <a:rPr lang="en-US" sz="2400" b="1" dirty="0" smtClean="0"/>
              <a:t> </a:t>
            </a:r>
            <a:r>
              <a:rPr lang="en-US" dirty="0" smtClean="0"/>
              <a:t>Learning: Formative </a:t>
            </a:r>
            <a:endParaRPr lang="en-US" dirty="0"/>
          </a:p>
        </p:txBody>
      </p:sp>
      <p:sp>
        <p:nvSpPr>
          <p:cNvPr id="13" name="TextBox 12"/>
          <p:cNvSpPr txBox="1"/>
          <p:nvPr/>
        </p:nvSpPr>
        <p:spPr>
          <a:xfrm>
            <a:off x="726890" y="3321311"/>
            <a:ext cx="1467618" cy="738664"/>
          </a:xfrm>
          <a:prstGeom prst="rect">
            <a:avLst/>
          </a:prstGeom>
          <a:noFill/>
        </p:spPr>
        <p:txBody>
          <a:bodyPr wrap="square" rtlCol="0">
            <a:spAutoFit/>
          </a:bodyPr>
          <a:lstStyle/>
          <a:p>
            <a:r>
              <a:rPr lang="en-US" sz="2400" b="1" dirty="0" smtClean="0">
                <a:solidFill>
                  <a:srgbClr val="008000"/>
                </a:solidFill>
              </a:rPr>
              <a:t>As</a:t>
            </a:r>
            <a:r>
              <a:rPr lang="en-US" sz="2400" b="1" dirty="0" smtClean="0"/>
              <a:t> </a:t>
            </a:r>
            <a:r>
              <a:rPr lang="en-US" dirty="0" smtClean="0"/>
              <a:t>Learning: Formative </a:t>
            </a:r>
            <a:endParaRPr lang="en-US" dirty="0"/>
          </a:p>
        </p:txBody>
      </p:sp>
    </p:spTree>
    <p:extLst>
      <p:ext uri="{BB962C8B-B14F-4D97-AF65-F5344CB8AC3E}">
        <p14:creationId xmlns:p14="http://schemas.microsoft.com/office/powerpoint/2010/main" val="1737813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DSBsuccessplan_2012-13.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0"/>
            <a:ext cx="8823739" cy="6858000"/>
          </a:xfrm>
          <a:prstGeom prst="rect">
            <a:avLst/>
          </a:prstGeom>
        </p:spPr>
      </p:pic>
    </p:spTree>
    <p:extLst>
      <p:ext uri="{BB962C8B-B14F-4D97-AF65-F5344CB8AC3E}">
        <p14:creationId xmlns:p14="http://schemas.microsoft.com/office/powerpoint/2010/main" val="41448002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3765" y="1329766"/>
            <a:ext cx="8546353" cy="5184584"/>
            <a:chOff x="313765" y="1807882"/>
            <a:chExt cx="8546353" cy="4347883"/>
          </a:xfrm>
        </p:grpSpPr>
        <p:sp>
          <p:nvSpPr>
            <p:cNvPr id="2" name="TextBox 1"/>
            <p:cNvSpPr txBox="1"/>
            <p:nvPr/>
          </p:nvSpPr>
          <p:spPr>
            <a:xfrm>
              <a:off x="445664" y="1938886"/>
              <a:ext cx="8305316" cy="4131429"/>
            </a:xfrm>
            <a:prstGeom prst="rect">
              <a:avLst/>
            </a:prstGeom>
            <a:noFill/>
          </p:spPr>
          <p:txBody>
            <a:bodyPr wrap="square" rtlCol="0">
              <a:spAutoFit/>
            </a:bodyPr>
            <a:lstStyle/>
            <a:p>
              <a:r>
                <a:rPr lang="en-US" sz="2400" b="1" dirty="0">
                  <a:solidFill>
                    <a:schemeClr val="accent1">
                      <a:lumMod val="75000"/>
                    </a:schemeClr>
                  </a:solidFill>
                </a:rPr>
                <a:t>Our Shared </a:t>
              </a:r>
              <a:r>
                <a:rPr lang="en-US" sz="2400" b="1" dirty="0" smtClean="0">
                  <a:solidFill>
                    <a:schemeClr val="accent1">
                      <a:lumMod val="75000"/>
                    </a:schemeClr>
                  </a:solidFill>
                </a:rPr>
                <a:t>Vision</a:t>
              </a:r>
            </a:p>
            <a:p>
              <a:endParaRPr lang="en-US" sz="1000" dirty="0">
                <a:solidFill>
                  <a:schemeClr val="accent1">
                    <a:lumMod val="75000"/>
                  </a:schemeClr>
                </a:solidFill>
              </a:endParaRPr>
            </a:p>
            <a:p>
              <a:pPr>
                <a:lnSpc>
                  <a:spcPct val="120000"/>
                </a:lnSpc>
              </a:pPr>
              <a:r>
                <a:rPr lang="en-US" sz="2000" b="1" dirty="0"/>
                <a:t>We are a Catholic Learning Community of collaborative </a:t>
              </a:r>
              <a:endParaRPr lang="en-US" sz="2000" b="1" dirty="0" smtClean="0"/>
            </a:p>
            <a:p>
              <a:pPr>
                <a:lnSpc>
                  <a:spcPct val="120000"/>
                </a:lnSpc>
              </a:pPr>
              <a:r>
                <a:rPr lang="en-US" sz="2000" b="1" dirty="0" smtClean="0"/>
                <a:t>partners</a:t>
              </a:r>
              <a:r>
                <a:rPr lang="en-US" sz="2000" b="1" dirty="0"/>
                <a:t>, called to serve one another by being committed to and accountable for quality learning by all, with Jesus as our inspiration</a:t>
              </a:r>
              <a:r>
                <a:rPr lang="en-US" sz="2000" b="1" dirty="0" smtClean="0"/>
                <a:t>.</a:t>
              </a:r>
            </a:p>
            <a:p>
              <a:pPr>
                <a:lnSpc>
                  <a:spcPct val="120000"/>
                </a:lnSpc>
              </a:pPr>
              <a:endParaRPr lang="en-US" sz="1000" b="1" dirty="0"/>
            </a:p>
            <a:p>
              <a:pPr>
                <a:lnSpc>
                  <a:spcPct val="120000"/>
                </a:lnSpc>
              </a:pPr>
              <a:r>
                <a:rPr lang="en-US" sz="2000" b="1" dirty="0"/>
                <a:t>We are committing to continually improving our schools, creating environments where everyone interacts and innovation and improvement are built into our daily activities; where we, as a Catholic Learning Community, can come together to reflect on our best practices, assess our effectiveness and make decisions about what we need to do to become even more effective; where we are all engaged in a common purpose; and where we rely on each other to reach agreed upon goals that we could not achieve independently</a:t>
              </a:r>
              <a:r>
                <a:rPr lang="en-US" sz="2000" b="1" dirty="0" smtClean="0"/>
                <a:t>.</a:t>
              </a:r>
              <a:endParaRPr lang="en-US" sz="2000" b="1" dirty="0"/>
            </a:p>
          </p:txBody>
        </p:sp>
        <p:sp>
          <p:nvSpPr>
            <p:cNvPr id="5" name="Rectangle 4"/>
            <p:cNvSpPr/>
            <p:nvPr/>
          </p:nvSpPr>
          <p:spPr>
            <a:xfrm>
              <a:off x="313765" y="1807882"/>
              <a:ext cx="8546353" cy="4347883"/>
            </a:xfrm>
            <a:prstGeom prst="rect">
              <a:avLst/>
            </a:prstGeom>
            <a:no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6773944" y="196157"/>
            <a:ext cx="1718235" cy="2090803"/>
            <a:chOff x="5065059" y="359549"/>
            <a:chExt cx="1718235" cy="2090803"/>
          </a:xfrm>
        </p:grpSpPr>
        <p:sp>
          <p:nvSpPr>
            <p:cNvPr id="7" name="Rectangle 6"/>
            <p:cNvSpPr/>
            <p:nvPr/>
          </p:nvSpPr>
          <p:spPr>
            <a:xfrm>
              <a:off x="5065059" y="359549"/>
              <a:ext cx="1718235" cy="2090803"/>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cmpd="sng">
                  <a:solidFill>
                    <a:schemeClr val="tx1"/>
                  </a:solidFill>
                </a:ln>
              </a:endParaRPr>
            </a:p>
          </p:txBody>
        </p:sp>
        <p:pic>
          <p:nvPicPr>
            <p:cNvPr id="4" name="Picture 3" descr="YCDS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8996" y="525637"/>
              <a:ext cx="1490361" cy="1758626"/>
            </a:xfrm>
            <a:prstGeom prst="rect">
              <a:avLst/>
            </a:prstGeom>
          </p:spPr>
        </p:pic>
      </p:grpSp>
    </p:spTree>
    <p:extLst>
      <p:ext uri="{BB962C8B-B14F-4D97-AF65-F5344CB8AC3E}">
        <p14:creationId xmlns:p14="http://schemas.microsoft.com/office/powerpoint/2010/main" val="10528315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3765" y="1329766"/>
            <a:ext cx="8546353" cy="5184584"/>
            <a:chOff x="313765" y="1807882"/>
            <a:chExt cx="8546353" cy="4347883"/>
          </a:xfrm>
        </p:grpSpPr>
        <p:sp>
          <p:nvSpPr>
            <p:cNvPr id="2" name="TextBox 1"/>
            <p:cNvSpPr txBox="1"/>
            <p:nvPr/>
          </p:nvSpPr>
          <p:spPr>
            <a:xfrm>
              <a:off x="445664" y="1938886"/>
              <a:ext cx="8305316" cy="4131429"/>
            </a:xfrm>
            <a:prstGeom prst="rect">
              <a:avLst/>
            </a:prstGeom>
            <a:noFill/>
          </p:spPr>
          <p:txBody>
            <a:bodyPr wrap="square" rtlCol="0">
              <a:spAutoFit/>
            </a:bodyPr>
            <a:lstStyle/>
            <a:p>
              <a:r>
                <a:rPr lang="en-US" sz="2400" b="1" dirty="0">
                  <a:solidFill>
                    <a:schemeClr val="accent1">
                      <a:lumMod val="75000"/>
                    </a:schemeClr>
                  </a:solidFill>
                </a:rPr>
                <a:t>Our Shared </a:t>
              </a:r>
              <a:r>
                <a:rPr lang="en-US" sz="2400" b="1" dirty="0" smtClean="0">
                  <a:solidFill>
                    <a:schemeClr val="accent1">
                      <a:lumMod val="75000"/>
                    </a:schemeClr>
                  </a:solidFill>
                </a:rPr>
                <a:t>Vision</a:t>
              </a:r>
            </a:p>
            <a:p>
              <a:endParaRPr lang="en-US" sz="1000" dirty="0">
                <a:solidFill>
                  <a:schemeClr val="accent1">
                    <a:lumMod val="75000"/>
                  </a:schemeClr>
                </a:solidFill>
              </a:endParaRPr>
            </a:p>
            <a:p>
              <a:pPr>
                <a:lnSpc>
                  <a:spcPct val="120000"/>
                </a:lnSpc>
              </a:pPr>
              <a:r>
                <a:rPr lang="en-US" sz="2000" b="1" dirty="0"/>
                <a:t>We are a Catholic Learning Community of </a:t>
              </a:r>
              <a:r>
                <a:rPr lang="en-US" sz="2000" b="1" dirty="0">
                  <a:solidFill>
                    <a:srgbClr val="DC0019"/>
                  </a:solidFill>
                </a:rPr>
                <a:t>collaborative </a:t>
              </a:r>
              <a:endParaRPr lang="en-US" sz="2000" b="1" dirty="0" smtClean="0">
                <a:solidFill>
                  <a:srgbClr val="DC0019"/>
                </a:solidFill>
              </a:endParaRPr>
            </a:p>
            <a:p>
              <a:pPr>
                <a:lnSpc>
                  <a:spcPct val="120000"/>
                </a:lnSpc>
              </a:pPr>
              <a:r>
                <a:rPr lang="en-US" sz="2000" b="1" dirty="0" smtClean="0">
                  <a:solidFill>
                    <a:srgbClr val="DC0019"/>
                  </a:solidFill>
                </a:rPr>
                <a:t>partners</a:t>
              </a:r>
              <a:r>
                <a:rPr lang="en-US" sz="2000" b="1" dirty="0"/>
                <a:t>, called to serve one another by being committed to and accountable for quality learning by all, with Jesus as our inspiration</a:t>
              </a:r>
              <a:r>
                <a:rPr lang="en-US" sz="2000" b="1" dirty="0" smtClean="0"/>
                <a:t>.</a:t>
              </a:r>
            </a:p>
            <a:p>
              <a:pPr>
                <a:lnSpc>
                  <a:spcPct val="120000"/>
                </a:lnSpc>
              </a:pPr>
              <a:endParaRPr lang="en-US" sz="1000" b="1" dirty="0"/>
            </a:p>
            <a:p>
              <a:pPr>
                <a:lnSpc>
                  <a:spcPct val="120000"/>
                </a:lnSpc>
              </a:pPr>
              <a:r>
                <a:rPr lang="en-US" sz="2000" b="1" dirty="0"/>
                <a:t>We are committing to continually improving our schools, </a:t>
              </a:r>
              <a:r>
                <a:rPr lang="en-US" sz="2000" b="1" dirty="0">
                  <a:solidFill>
                    <a:srgbClr val="DC0019"/>
                  </a:solidFill>
                </a:rPr>
                <a:t>creating environments where everyone interacts</a:t>
              </a:r>
              <a:r>
                <a:rPr lang="en-US" sz="2000" b="1" dirty="0"/>
                <a:t> and </a:t>
              </a:r>
              <a:r>
                <a:rPr lang="en-US" sz="2000" b="1" dirty="0">
                  <a:solidFill>
                    <a:srgbClr val="DC0019"/>
                  </a:solidFill>
                </a:rPr>
                <a:t>innovation</a:t>
              </a:r>
              <a:r>
                <a:rPr lang="en-US" sz="2000" b="1" dirty="0"/>
                <a:t> and improvement are built into our daily activities; where we, as a Catholic Learning Community, can come together to reflect on our best practices, assess our effectiveness and make decisions about what we need to do to become even more effective; where we are all engaged in a common purpose; and </a:t>
              </a:r>
              <a:r>
                <a:rPr lang="en-US" sz="2000" b="1" dirty="0">
                  <a:solidFill>
                    <a:srgbClr val="DC0019"/>
                  </a:solidFill>
                </a:rPr>
                <a:t>where we rely on each other to reach agreed upon goals that we could not achieve independently</a:t>
              </a:r>
              <a:r>
                <a:rPr lang="en-US" sz="2000" b="1" dirty="0" smtClean="0"/>
                <a:t>.</a:t>
              </a:r>
              <a:endParaRPr lang="en-US" sz="2000" b="1" dirty="0"/>
            </a:p>
          </p:txBody>
        </p:sp>
        <p:sp>
          <p:nvSpPr>
            <p:cNvPr id="5" name="Rectangle 4"/>
            <p:cNvSpPr/>
            <p:nvPr/>
          </p:nvSpPr>
          <p:spPr>
            <a:xfrm>
              <a:off x="313765" y="1807882"/>
              <a:ext cx="8546353" cy="4347883"/>
            </a:xfrm>
            <a:prstGeom prst="rect">
              <a:avLst/>
            </a:prstGeom>
            <a:no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6773944" y="196157"/>
            <a:ext cx="1718235" cy="2090803"/>
            <a:chOff x="5065059" y="359549"/>
            <a:chExt cx="1718235" cy="2090803"/>
          </a:xfrm>
        </p:grpSpPr>
        <p:sp>
          <p:nvSpPr>
            <p:cNvPr id="7" name="Rectangle 6"/>
            <p:cNvSpPr/>
            <p:nvPr/>
          </p:nvSpPr>
          <p:spPr>
            <a:xfrm>
              <a:off x="5065059" y="359549"/>
              <a:ext cx="1718235" cy="2090803"/>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cmpd="sng">
                  <a:solidFill>
                    <a:schemeClr val="tx1"/>
                  </a:solidFill>
                </a:ln>
              </a:endParaRPr>
            </a:p>
          </p:txBody>
        </p:sp>
        <p:pic>
          <p:nvPicPr>
            <p:cNvPr id="4" name="Picture 3" descr="YCDS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8996" y="525637"/>
              <a:ext cx="1490361" cy="1758626"/>
            </a:xfrm>
            <a:prstGeom prst="rect">
              <a:avLst/>
            </a:prstGeom>
          </p:spPr>
        </p:pic>
      </p:grpSp>
    </p:spTree>
    <p:extLst>
      <p:ext uri="{BB962C8B-B14F-4D97-AF65-F5344CB8AC3E}">
        <p14:creationId xmlns:p14="http://schemas.microsoft.com/office/powerpoint/2010/main" val="36690201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9014" y="1077276"/>
            <a:ext cx="3326552" cy="461665"/>
          </a:xfrm>
          <a:prstGeom prst="rect">
            <a:avLst/>
          </a:prstGeom>
          <a:noFill/>
        </p:spPr>
        <p:txBody>
          <a:bodyPr wrap="none" rtlCol="0">
            <a:spAutoFit/>
          </a:bodyPr>
          <a:lstStyle/>
          <a:p>
            <a:r>
              <a:rPr lang="en-US" sz="2400" b="1" dirty="0" smtClean="0">
                <a:solidFill>
                  <a:srgbClr val="DC0019"/>
                </a:solidFill>
                <a:latin typeface="Zapf Dingbats"/>
                <a:ea typeface="Zapf Dingbats"/>
                <a:cs typeface="Zapf Dingbats"/>
                <a:sym typeface="Zapf Dingbats"/>
              </a:rPr>
              <a:t>✔</a:t>
            </a:r>
            <a:r>
              <a:rPr lang="en-US" sz="2400" dirty="0" smtClean="0">
                <a:solidFill>
                  <a:srgbClr val="376092"/>
                </a:solidFill>
                <a:latin typeface="Zapf Dingbats"/>
                <a:ea typeface="Zapf Dingbats"/>
                <a:cs typeface="Zapf Dingbats"/>
                <a:sym typeface="Zapf Dingbats"/>
              </a:rPr>
              <a:t> </a:t>
            </a:r>
            <a:r>
              <a:rPr lang="en-US" sz="2400" b="1" dirty="0" smtClean="0">
                <a:solidFill>
                  <a:srgbClr val="376092"/>
                </a:solidFill>
              </a:rPr>
              <a:t>Connected in Purpose</a:t>
            </a:r>
            <a:endParaRPr lang="en-US" sz="2400" b="1" dirty="0">
              <a:solidFill>
                <a:srgbClr val="376092"/>
              </a:solidFill>
            </a:endParaRPr>
          </a:p>
        </p:txBody>
      </p:sp>
      <p:pic>
        <p:nvPicPr>
          <p:cNvPr id="3" name="Picture 2" descr="SEF.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37133">
            <a:off x="6430361" y="412278"/>
            <a:ext cx="1975582" cy="2543462"/>
          </a:xfrm>
          <a:prstGeom prst="rect">
            <a:avLst/>
          </a:prstGeom>
          <a:ln>
            <a:noFill/>
          </a:ln>
          <a:effectLst>
            <a:outerShdw blurRad="292100" dist="139700" dir="2700000" algn="tl" rotWithShape="0">
              <a:srgbClr val="333333">
                <a:alpha val="65000"/>
              </a:srgbClr>
            </a:outerShdw>
          </a:effectLst>
        </p:spPr>
      </p:pic>
      <p:pic>
        <p:nvPicPr>
          <p:cNvPr id="4" name="Picture 3" descr="T4L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36441">
            <a:off x="817618" y="389442"/>
            <a:ext cx="1991789" cy="2584284"/>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1026546" y="3397138"/>
            <a:ext cx="7248489" cy="3064671"/>
            <a:chOff x="1026546" y="3397138"/>
            <a:chExt cx="7248489" cy="3064671"/>
          </a:xfrm>
        </p:grpSpPr>
        <p:sp>
          <p:nvSpPr>
            <p:cNvPr id="6" name="TextBox 5"/>
            <p:cNvSpPr txBox="1"/>
            <p:nvPr/>
          </p:nvSpPr>
          <p:spPr>
            <a:xfrm>
              <a:off x="2956353" y="5630812"/>
              <a:ext cx="3555104" cy="830997"/>
            </a:xfrm>
            <a:prstGeom prst="rect">
              <a:avLst/>
            </a:prstGeom>
            <a:noFill/>
          </p:spPr>
          <p:txBody>
            <a:bodyPr wrap="square" rtlCol="0">
              <a:spAutoFit/>
            </a:bodyPr>
            <a:lstStyle/>
            <a:p>
              <a:pPr marL="342900" indent="-342900">
                <a:buClr>
                  <a:srgbClr val="DC0019"/>
                </a:buClr>
                <a:buFont typeface="Zapf Dingbats" charset="0"/>
                <a:buChar char="✔"/>
              </a:pPr>
              <a:r>
                <a:rPr lang="en-US" sz="2400" b="1" dirty="0" smtClean="0">
                  <a:solidFill>
                    <a:srgbClr val="376092"/>
                  </a:solidFill>
                </a:rPr>
                <a:t>Connected to growth &amp;</a:t>
              </a:r>
            </a:p>
            <a:p>
              <a:r>
                <a:rPr lang="en-US" sz="2400" b="1" dirty="0">
                  <a:solidFill>
                    <a:srgbClr val="376092"/>
                  </a:solidFill>
                </a:rPr>
                <a:t> </a:t>
              </a:r>
              <a:r>
                <a:rPr lang="en-US" sz="2400" b="1" dirty="0" smtClean="0">
                  <a:solidFill>
                    <a:srgbClr val="376092"/>
                  </a:solidFill>
                </a:rPr>
                <a:t>    a vision for the future</a:t>
              </a:r>
              <a:endParaRPr lang="en-US" sz="2400" b="1" dirty="0">
                <a:solidFill>
                  <a:srgbClr val="376092"/>
                </a:solidFill>
              </a:endParaRPr>
            </a:p>
          </p:txBody>
        </p:sp>
        <p:pic>
          <p:nvPicPr>
            <p:cNvPr id="7" name="Picture 6" descr="OPSBA.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546" y="4343158"/>
              <a:ext cx="1461773" cy="1892040"/>
            </a:xfrm>
            <a:prstGeom prst="rect">
              <a:avLst/>
            </a:prstGeom>
            <a:ln>
              <a:noFill/>
            </a:ln>
            <a:effectLst>
              <a:outerShdw blurRad="292100" dist="139700" dir="2700000" algn="tl" rotWithShape="0">
                <a:srgbClr val="333333">
                  <a:alpha val="65000"/>
                </a:srgbClr>
              </a:outerShdw>
            </a:effectLst>
          </p:spPr>
        </p:pic>
        <p:pic>
          <p:nvPicPr>
            <p:cNvPr id="8" name="Picture 7" descr="Fullan.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3454" y="4413020"/>
              <a:ext cx="1421581" cy="1752315"/>
            </a:xfrm>
            <a:prstGeom prst="rect">
              <a:avLst/>
            </a:prstGeom>
            <a:ln>
              <a:noFill/>
            </a:ln>
            <a:effectLst>
              <a:outerShdw blurRad="292100" dist="139700" dir="2700000" algn="tl" rotWithShape="0">
                <a:srgbClr val="333333">
                  <a:alpha val="65000"/>
                </a:srgbClr>
              </a:outerShdw>
            </a:effectLst>
          </p:spPr>
        </p:pic>
        <p:pic>
          <p:nvPicPr>
            <p:cNvPr id="9" name="Picture 8" descr="t4l-banne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8775" y="3397138"/>
              <a:ext cx="3224687" cy="2056973"/>
            </a:xfrm>
            <a:prstGeom prst="rect">
              <a:avLst/>
            </a:prstGeom>
          </p:spPr>
        </p:pic>
      </p:grpSp>
    </p:spTree>
    <p:extLst>
      <p:ext uri="{BB962C8B-B14F-4D97-AF65-F5344CB8AC3E}">
        <p14:creationId xmlns:p14="http://schemas.microsoft.com/office/powerpoint/2010/main" val="4211796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SBA.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436" y="154901"/>
            <a:ext cx="3208252" cy="415259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95577" y="358587"/>
            <a:ext cx="5269129" cy="4103687"/>
          </a:xfrm>
          <a:prstGeom prst="rect">
            <a:avLst/>
          </a:prstGeom>
          <a:noFill/>
        </p:spPr>
        <p:txBody>
          <a:bodyPr wrap="square" rtlCol="0">
            <a:spAutoFit/>
          </a:bodyPr>
          <a:lstStyle/>
          <a:p>
            <a:r>
              <a:rPr lang="en-US" sz="3200" dirty="0" smtClean="0">
                <a:solidFill>
                  <a:schemeClr val="accent6">
                    <a:lumMod val="75000"/>
                  </a:schemeClr>
                </a:solidFill>
              </a:rPr>
              <a:t>Vision</a:t>
            </a:r>
          </a:p>
          <a:p>
            <a:endParaRPr lang="en-US" sz="1000" dirty="0"/>
          </a:p>
          <a:p>
            <a:pPr>
              <a:lnSpc>
                <a:spcPct val="110000"/>
              </a:lnSpc>
            </a:pPr>
            <a:r>
              <a:rPr lang="en-US" sz="2000" dirty="0" smtClean="0"/>
              <a:t>That the Ontario Ministry of Education adopt or adapt Our Vision with education partners to drive a purposeful cultural shift in our education system that</a:t>
            </a:r>
          </a:p>
          <a:p>
            <a:pPr>
              <a:lnSpc>
                <a:spcPct val="110000"/>
              </a:lnSpc>
            </a:pPr>
            <a:endParaRPr lang="en-US" sz="1000" dirty="0" smtClean="0"/>
          </a:p>
          <a:p>
            <a:pPr marL="342900" indent="-342900">
              <a:lnSpc>
                <a:spcPct val="110000"/>
              </a:lnSpc>
              <a:buFont typeface="Arial"/>
              <a:buChar char="•"/>
            </a:pPr>
            <a:r>
              <a:rPr lang="en-US" sz="2000" dirty="0"/>
              <a:t>f</a:t>
            </a:r>
            <a:r>
              <a:rPr lang="en-US" sz="2000" dirty="0" smtClean="0"/>
              <a:t>ocuses on engaging and inspiring students</a:t>
            </a:r>
          </a:p>
          <a:p>
            <a:pPr marL="342900" indent="-342900">
              <a:lnSpc>
                <a:spcPct val="110000"/>
              </a:lnSpc>
              <a:buFont typeface="Arial"/>
              <a:buChar char="•"/>
            </a:pPr>
            <a:r>
              <a:rPr lang="en-US" sz="2000" dirty="0"/>
              <a:t>f</a:t>
            </a:r>
            <a:r>
              <a:rPr lang="en-US" sz="2000" dirty="0" smtClean="0"/>
              <a:t>osters creative and innovative minds and</a:t>
            </a:r>
          </a:p>
          <a:p>
            <a:pPr marL="342900" indent="-342900">
              <a:lnSpc>
                <a:spcPct val="110000"/>
              </a:lnSpc>
              <a:buFont typeface="Arial"/>
              <a:buChar char="•"/>
            </a:pPr>
            <a:r>
              <a:rPr lang="en-US" sz="2000" dirty="0"/>
              <a:t>e</a:t>
            </a:r>
            <a:r>
              <a:rPr lang="en-US" sz="2000" dirty="0" smtClean="0"/>
              <a:t>mbraces the enabling role of technology in expanding how, when and where learning takes place.</a:t>
            </a:r>
            <a:endParaRPr lang="en-US" sz="2000" dirty="0"/>
          </a:p>
        </p:txBody>
      </p:sp>
      <p:sp>
        <p:nvSpPr>
          <p:cNvPr id="4" name="TextBox 3"/>
          <p:cNvSpPr txBox="1"/>
          <p:nvPr/>
        </p:nvSpPr>
        <p:spPr>
          <a:xfrm>
            <a:off x="328707" y="4885765"/>
            <a:ext cx="4176895" cy="461665"/>
          </a:xfrm>
          <a:prstGeom prst="rect">
            <a:avLst/>
          </a:prstGeom>
          <a:noFill/>
        </p:spPr>
        <p:txBody>
          <a:bodyPr wrap="none" rtlCol="0">
            <a:spAutoFit/>
          </a:bodyPr>
          <a:lstStyle/>
          <a:p>
            <a:r>
              <a:rPr lang="en-US" sz="2400" b="1" dirty="0" smtClean="0">
                <a:solidFill>
                  <a:schemeClr val="accent3">
                    <a:lumMod val="75000"/>
                  </a:schemeClr>
                </a:solidFill>
              </a:rPr>
              <a:t>Authentic Student Engagement</a:t>
            </a:r>
            <a:endParaRPr lang="en-US" sz="2400" b="1" dirty="0">
              <a:solidFill>
                <a:schemeClr val="accent3">
                  <a:lumMod val="75000"/>
                </a:schemeClr>
              </a:solidFill>
            </a:endParaRPr>
          </a:p>
        </p:txBody>
      </p:sp>
      <p:sp>
        <p:nvSpPr>
          <p:cNvPr id="5" name="TextBox 4"/>
          <p:cNvSpPr txBox="1"/>
          <p:nvPr/>
        </p:nvSpPr>
        <p:spPr>
          <a:xfrm>
            <a:off x="328707" y="5543177"/>
            <a:ext cx="4163069" cy="461665"/>
          </a:xfrm>
          <a:prstGeom prst="rect">
            <a:avLst/>
          </a:prstGeom>
          <a:noFill/>
        </p:spPr>
        <p:txBody>
          <a:bodyPr wrap="none" rtlCol="0">
            <a:spAutoFit/>
          </a:bodyPr>
          <a:lstStyle/>
          <a:p>
            <a:r>
              <a:rPr lang="en-US" sz="2400" b="1" dirty="0" smtClean="0">
                <a:solidFill>
                  <a:schemeClr val="accent5">
                    <a:lumMod val="75000"/>
                  </a:schemeClr>
                </a:solidFill>
              </a:rPr>
              <a:t>Inspiring and Inspired Teachers</a:t>
            </a:r>
            <a:endParaRPr lang="en-US" sz="2400" b="1" dirty="0">
              <a:solidFill>
                <a:schemeClr val="accent5">
                  <a:lumMod val="75000"/>
                </a:schemeClr>
              </a:solidFill>
            </a:endParaRPr>
          </a:p>
        </p:txBody>
      </p:sp>
      <p:sp>
        <p:nvSpPr>
          <p:cNvPr id="6" name="TextBox 5"/>
          <p:cNvSpPr txBox="1"/>
          <p:nvPr/>
        </p:nvSpPr>
        <p:spPr>
          <a:xfrm>
            <a:off x="5191218" y="4885765"/>
            <a:ext cx="2942632" cy="461665"/>
          </a:xfrm>
          <a:prstGeom prst="rect">
            <a:avLst/>
          </a:prstGeom>
          <a:noFill/>
        </p:spPr>
        <p:txBody>
          <a:bodyPr wrap="none" rtlCol="0">
            <a:spAutoFit/>
          </a:bodyPr>
          <a:lstStyle/>
          <a:p>
            <a:r>
              <a:rPr lang="en-US" sz="2400" b="1" dirty="0" smtClean="0">
                <a:solidFill>
                  <a:schemeClr val="accent4"/>
                </a:solidFill>
              </a:rPr>
              <a:t>Skills for a Digital Age</a:t>
            </a:r>
            <a:endParaRPr lang="en-US" sz="2400" b="1" dirty="0">
              <a:solidFill>
                <a:schemeClr val="accent4"/>
              </a:solidFill>
            </a:endParaRPr>
          </a:p>
        </p:txBody>
      </p:sp>
      <p:sp>
        <p:nvSpPr>
          <p:cNvPr id="7" name="TextBox 6"/>
          <p:cNvSpPr txBox="1"/>
          <p:nvPr/>
        </p:nvSpPr>
        <p:spPr>
          <a:xfrm>
            <a:off x="4831519" y="5543177"/>
            <a:ext cx="4079813" cy="461665"/>
          </a:xfrm>
          <a:prstGeom prst="rect">
            <a:avLst/>
          </a:prstGeom>
          <a:noFill/>
        </p:spPr>
        <p:txBody>
          <a:bodyPr wrap="none" rtlCol="0">
            <a:spAutoFit/>
          </a:bodyPr>
          <a:lstStyle/>
          <a:p>
            <a:r>
              <a:rPr lang="en-US" sz="2400" b="1" dirty="0" smtClean="0">
                <a:solidFill>
                  <a:schemeClr val="accent6"/>
                </a:solidFill>
              </a:rPr>
              <a:t>Responsible Digital Citizenship</a:t>
            </a:r>
            <a:endParaRPr lang="en-US" sz="2400" b="1" dirty="0">
              <a:solidFill>
                <a:schemeClr val="accent6"/>
              </a:solidFill>
            </a:endParaRPr>
          </a:p>
        </p:txBody>
      </p:sp>
      <p:sp>
        <p:nvSpPr>
          <p:cNvPr id="9" name="TextBox 8"/>
          <p:cNvSpPr txBox="1"/>
          <p:nvPr/>
        </p:nvSpPr>
        <p:spPr>
          <a:xfrm>
            <a:off x="1568841" y="6290236"/>
            <a:ext cx="5650104" cy="461665"/>
          </a:xfrm>
          <a:prstGeom prst="rect">
            <a:avLst/>
          </a:prstGeom>
          <a:noFill/>
        </p:spPr>
        <p:txBody>
          <a:bodyPr wrap="none" rtlCol="0">
            <a:spAutoFit/>
          </a:bodyPr>
          <a:lstStyle/>
          <a:p>
            <a:r>
              <a:rPr lang="en-US" sz="2400" b="1" dirty="0" smtClean="0">
                <a:solidFill>
                  <a:schemeClr val="accent2"/>
                </a:solidFill>
              </a:rPr>
              <a:t>Equity of Access and Equity of Opportunity</a:t>
            </a:r>
            <a:endParaRPr lang="en-US" sz="2400" b="1" dirty="0">
              <a:solidFill>
                <a:schemeClr val="accent2"/>
              </a:solidFill>
            </a:endParaRPr>
          </a:p>
        </p:txBody>
      </p:sp>
    </p:spTree>
    <p:extLst>
      <p:ext uri="{BB962C8B-B14F-4D97-AF65-F5344CB8AC3E}">
        <p14:creationId xmlns:p14="http://schemas.microsoft.com/office/powerpoint/2010/main" val="17140339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7177" y="2137557"/>
            <a:ext cx="4522630" cy="1754327"/>
          </a:xfrm>
          <a:prstGeom prst="rect">
            <a:avLst/>
          </a:prstGeom>
          <a:noFill/>
        </p:spPr>
        <p:txBody>
          <a:bodyPr wrap="square" rtlCol="0">
            <a:spAutoFit/>
          </a:bodyPr>
          <a:lstStyle/>
          <a:p>
            <a:pPr algn="ctr"/>
            <a:r>
              <a:rPr lang="en-US" sz="3600" b="1" dirty="0" smtClean="0">
                <a:solidFill>
                  <a:srgbClr val="990000"/>
                </a:solidFill>
              </a:rPr>
              <a:t>Strategies for dealing with our fears and moving forward.</a:t>
            </a:r>
            <a:endParaRPr lang="en-US" sz="3600" b="1" dirty="0">
              <a:solidFill>
                <a:srgbClr val="990000"/>
              </a:solidFill>
            </a:endParaRPr>
          </a:p>
        </p:txBody>
      </p:sp>
      <p:pic>
        <p:nvPicPr>
          <p:cNvPr id="2" name="Picture 1" descr="ScaredySquirre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9450" y="294304"/>
            <a:ext cx="6187046" cy="6247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042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llan.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81" y="201364"/>
            <a:ext cx="3266929" cy="4026989"/>
          </a:xfrm>
          <a:prstGeom prst="rect">
            <a:avLst/>
          </a:prstGeom>
          <a:ln>
            <a:noFill/>
          </a:ln>
          <a:effectLst>
            <a:outerShdw blurRad="292100" dist="139700" dir="2700000" algn="tl" rotWithShape="0">
              <a:srgbClr val="333333">
                <a:alpha val="65000"/>
              </a:srgbClr>
            </a:outerShdw>
          </a:effectLst>
        </p:spPr>
      </p:pic>
      <p:pic>
        <p:nvPicPr>
          <p:cNvPr id="2" name="Picture 1" descr="FullanSix.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7695" y="305953"/>
            <a:ext cx="4242424" cy="4026989"/>
          </a:xfrm>
          <a:prstGeom prst="rect">
            <a:avLst/>
          </a:prstGeom>
        </p:spPr>
      </p:pic>
      <p:sp>
        <p:nvSpPr>
          <p:cNvPr id="3" name="TextBox 2"/>
          <p:cNvSpPr txBox="1"/>
          <p:nvPr/>
        </p:nvSpPr>
        <p:spPr>
          <a:xfrm>
            <a:off x="294281" y="4611449"/>
            <a:ext cx="8565838" cy="1928733"/>
          </a:xfrm>
          <a:prstGeom prst="rect">
            <a:avLst/>
          </a:prstGeom>
          <a:noFill/>
        </p:spPr>
        <p:txBody>
          <a:bodyPr wrap="square" rtlCol="0">
            <a:spAutoFit/>
          </a:bodyPr>
          <a:lstStyle/>
          <a:p>
            <a:pPr>
              <a:lnSpc>
                <a:spcPct val="120000"/>
              </a:lnSpc>
            </a:pPr>
            <a:r>
              <a:rPr lang="en-US" sz="2000" b="1" dirty="0" smtClean="0"/>
              <a:t>Ontario over the past decade has resisted this temptation to invest heavily in technological tools. Instead we have built the pedagogical capacity of teachers to teach well and to learn from each other. Now with focused innovation we must invest in new practices that integrate pedagogy and technology, with the former as the driver.</a:t>
            </a:r>
            <a:endParaRPr lang="en-US" sz="2000" b="1" dirty="0"/>
          </a:p>
        </p:txBody>
      </p:sp>
    </p:spTree>
    <p:extLst>
      <p:ext uri="{BB962C8B-B14F-4D97-AF65-F5344CB8AC3E}">
        <p14:creationId xmlns:p14="http://schemas.microsoft.com/office/powerpoint/2010/main" val="400556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6546" y="469528"/>
            <a:ext cx="7248489" cy="3064671"/>
            <a:chOff x="1026546" y="3397138"/>
            <a:chExt cx="7248489" cy="3064671"/>
          </a:xfrm>
        </p:grpSpPr>
        <p:sp>
          <p:nvSpPr>
            <p:cNvPr id="3" name="TextBox 2"/>
            <p:cNvSpPr txBox="1"/>
            <p:nvPr/>
          </p:nvSpPr>
          <p:spPr>
            <a:xfrm>
              <a:off x="2956353" y="5630812"/>
              <a:ext cx="3555104" cy="830997"/>
            </a:xfrm>
            <a:prstGeom prst="rect">
              <a:avLst/>
            </a:prstGeom>
            <a:noFill/>
          </p:spPr>
          <p:txBody>
            <a:bodyPr wrap="square" rtlCol="0">
              <a:spAutoFit/>
            </a:bodyPr>
            <a:lstStyle/>
            <a:p>
              <a:pPr marL="342900" indent="-342900">
                <a:buClr>
                  <a:srgbClr val="DC0019"/>
                </a:buClr>
                <a:buFont typeface="Zapf Dingbats" charset="0"/>
                <a:buChar char="✔"/>
              </a:pPr>
              <a:r>
                <a:rPr lang="en-US" sz="2400" b="1" dirty="0" smtClean="0">
                  <a:solidFill>
                    <a:srgbClr val="376092"/>
                  </a:solidFill>
                </a:rPr>
                <a:t>Connected to growth &amp;</a:t>
              </a:r>
            </a:p>
            <a:p>
              <a:r>
                <a:rPr lang="en-US" sz="2400" b="1" dirty="0">
                  <a:solidFill>
                    <a:srgbClr val="376092"/>
                  </a:solidFill>
                </a:rPr>
                <a:t> </a:t>
              </a:r>
              <a:r>
                <a:rPr lang="en-US" sz="2400" b="1" dirty="0" smtClean="0">
                  <a:solidFill>
                    <a:srgbClr val="376092"/>
                  </a:solidFill>
                </a:rPr>
                <a:t>    a vision for the future</a:t>
              </a:r>
              <a:endParaRPr lang="en-US" sz="2400" b="1" dirty="0">
                <a:solidFill>
                  <a:srgbClr val="376092"/>
                </a:solidFill>
              </a:endParaRPr>
            </a:p>
          </p:txBody>
        </p:sp>
        <p:pic>
          <p:nvPicPr>
            <p:cNvPr id="4" name="Picture 3" descr="OPSBA.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6546" y="4343158"/>
              <a:ext cx="1461773" cy="1892040"/>
            </a:xfrm>
            <a:prstGeom prst="rect">
              <a:avLst/>
            </a:prstGeom>
            <a:ln>
              <a:noFill/>
            </a:ln>
            <a:effectLst>
              <a:outerShdw blurRad="292100" dist="139700" dir="2700000" algn="tl" rotWithShape="0">
                <a:srgbClr val="333333">
                  <a:alpha val="65000"/>
                </a:srgbClr>
              </a:outerShdw>
            </a:effectLst>
          </p:spPr>
        </p:pic>
        <p:pic>
          <p:nvPicPr>
            <p:cNvPr id="5" name="Picture 4" descr="Fullan.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454" y="4413020"/>
              <a:ext cx="1421581" cy="1752315"/>
            </a:xfrm>
            <a:prstGeom prst="rect">
              <a:avLst/>
            </a:prstGeom>
            <a:ln>
              <a:noFill/>
            </a:ln>
            <a:effectLst>
              <a:outerShdw blurRad="292100" dist="139700" dir="2700000" algn="tl" rotWithShape="0">
                <a:srgbClr val="333333">
                  <a:alpha val="65000"/>
                </a:srgbClr>
              </a:outerShdw>
            </a:effectLst>
          </p:spPr>
        </p:pic>
        <p:pic>
          <p:nvPicPr>
            <p:cNvPr id="6" name="Picture 5" descr="t4l-banner.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8775" y="3397138"/>
              <a:ext cx="3224687" cy="2056973"/>
            </a:xfrm>
            <a:prstGeom prst="rect">
              <a:avLst/>
            </a:prstGeom>
          </p:spPr>
        </p:pic>
      </p:grpSp>
      <p:grpSp>
        <p:nvGrpSpPr>
          <p:cNvPr id="10" name="Group 9"/>
          <p:cNvGrpSpPr/>
          <p:nvPr/>
        </p:nvGrpSpPr>
        <p:grpSpPr>
          <a:xfrm>
            <a:off x="1541434" y="3843990"/>
            <a:ext cx="6109052" cy="2769340"/>
            <a:chOff x="1541434" y="3843990"/>
            <a:chExt cx="6109052" cy="2769340"/>
          </a:xfrm>
        </p:grpSpPr>
        <p:pic>
          <p:nvPicPr>
            <p:cNvPr id="8" name="Picture 7" descr="Binky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41434" y="3843990"/>
              <a:ext cx="3352919" cy="2769340"/>
            </a:xfrm>
            <a:prstGeom prst="ellipse">
              <a:avLst/>
            </a:prstGeom>
            <a:ln>
              <a:noFill/>
            </a:ln>
            <a:effectLst>
              <a:softEdge rad="112500"/>
            </a:effectLst>
          </p:spPr>
        </p:pic>
        <p:sp>
          <p:nvSpPr>
            <p:cNvPr id="9" name="TextBox 8"/>
            <p:cNvSpPr txBox="1"/>
            <p:nvPr/>
          </p:nvSpPr>
          <p:spPr>
            <a:xfrm>
              <a:off x="4894353" y="4802625"/>
              <a:ext cx="2756133" cy="830997"/>
            </a:xfrm>
            <a:prstGeom prst="rect">
              <a:avLst/>
            </a:prstGeom>
            <a:noFill/>
          </p:spPr>
          <p:txBody>
            <a:bodyPr wrap="none" rtlCol="0">
              <a:spAutoFit/>
            </a:bodyPr>
            <a:lstStyle/>
            <a:p>
              <a:r>
                <a:rPr lang="en-US" sz="2400" b="1" dirty="0" smtClean="0">
                  <a:solidFill>
                    <a:srgbClr val="990000"/>
                  </a:solidFill>
                </a:rPr>
                <a:t>Binky’s Approach: </a:t>
              </a:r>
            </a:p>
            <a:p>
              <a:r>
                <a:rPr lang="en-US" sz="2400" dirty="0" smtClean="0">
                  <a:solidFill>
                    <a:srgbClr val="990000"/>
                  </a:solidFill>
                </a:rPr>
                <a:t>Unbridled optimism. </a:t>
              </a:r>
              <a:endParaRPr lang="en-US" sz="2400" dirty="0">
                <a:solidFill>
                  <a:srgbClr val="990000"/>
                </a:solidFill>
              </a:endParaRPr>
            </a:p>
          </p:txBody>
        </p:sp>
      </p:grpSp>
    </p:spTree>
    <p:extLst>
      <p:ext uri="{BB962C8B-B14F-4D97-AF65-F5344CB8AC3E}">
        <p14:creationId xmlns:p14="http://schemas.microsoft.com/office/powerpoint/2010/main" val="9039975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5603" y="502800"/>
            <a:ext cx="3724096" cy="461665"/>
          </a:xfrm>
          <a:prstGeom prst="rect">
            <a:avLst/>
          </a:prstGeom>
          <a:noFill/>
        </p:spPr>
        <p:txBody>
          <a:bodyPr wrap="none" rtlCol="0">
            <a:spAutoFit/>
          </a:bodyPr>
          <a:lstStyle/>
          <a:p>
            <a:r>
              <a:rPr lang="en-US" sz="2400" b="1" dirty="0" smtClean="0">
                <a:solidFill>
                  <a:srgbClr val="DC0019"/>
                </a:solidFill>
                <a:latin typeface="Zapf Dingbats"/>
                <a:ea typeface="Zapf Dingbats"/>
                <a:cs typeface="Zapf Dingbats"/>
                <a:sym typeface="Zapf Dingbats"/>
              </a:rPr>
              <a:t>✔</a:t>
            </a:r>
            <a:r>
              <a:rPr lang="en-US" sz="2400" dirty="0" smtClean="0">
                <a:solidFill>
                  <a:srgbClr val="376092"/>
                </a:solidFill>
                <a:latin typeface="Zapf Dingbats"/>
                <a:ea typeface="Zapf Dingbats"/>
                <a:cs typeface="Zapf Dingbats"/>
                <a:sym typeface="Zapf Dingbats"/>
              </a:rPr>
              <a:t> </a:t>
            </a:r>
            <a:r>
              <a:rPr lang="en-US" sz="2400" b="1" dirty="0" smtClean="0">
                <a:solidFill>
                  <a:srgbClr val="376092"/>
                </a:solidFill>
              </a:rPr>
              <a:t>Connected to Each Other</a:t>
            </a:r>
            <a:endParaRPr lang="en-US" sz="2400" b="1" dirty="0">
              <a:solidFill>
                <a:srgbClr val="376092"/>
              </a:solidFill>
            </a:endParaRPr>
          </a:p>
        </p:txBody>
      </p:sp>
      <p:pic>
        <p:nvPicPr>
          <p:cNvPr id="3" name="Picture 2"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436441">
            <a:off x="1032657" y="267560"/>
            <a:ext cx="1074253" cy="139381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60017" y="1795481"/>
            <a:ext cx="8383893" cy="1441420"/>
          </a:xfrm>
          <a:prstGeom prst="rect">
            <a:avLst/>
          </a:prstGeom>
          <a:noFill/>
        </p:spPr>
        <p:txBody>
          <a:bodyPr wrap="square" rtlCol="0">
            <a:spAutoFit/>
          </a:bodyPr>
          <a:lstStyle/>
          <a:p>
            <a:pPr>
              <a:lnSpc>
                <a:spcPct val="110000"/>
              </a:lnSpc>
            </a:pPr>
            <a:r>
              <a:rPr lang="en-US" sz="2000" dirty="0" smtClean="0"/>
              <a:t>Although Professional Learning Communities are created within a school, they may extend beyond its four walls, to schools within a board where common experiences are occurring. The power comes from the immediacy of contact and collaboration that takes place as ideas are explored. </a:t>
            </a:r>
            <a:endParaRPr lang="en-US" sz="2000" dirty="0"/>
          </a:p>
        </p:txBody>
      </p:sp>
      <p:pic>
        <p:nvPicPr>
          <p:cNvPr id="7" name="Picture 6"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290884">
            <a:off x="6593043" y="267559"/>
            <a:ext cx="1074253" cy="1393810"/>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40745" y="3562593"/>
            <a:ext cx="8611581" cy="3072150"/>
            <a:chOff x="340745" y="3562593"/>
            <a:chExt cx="8611581" cy="3072150"/>
          </a:xfrm>
        </p:grpSpPr>
        <p:grpSp>
          <p:nvGrpSpPr>
            <p:cNvPr id="12" name="Group 11"/>
            <p:cNvGrpSpPr/>
            <p:nvPr/>
          </p:nvGrpSpPr>
          <p:grpSpPr>
            <a:xfrm>
              <a:off x="340745" y="3562593"/>
              <a:ext cx="8611581" cy="2748577"/>
              <a:chOff x="340745" y="3562593"/>
              <a:chExt cx="8611581" cy="2748577"/>
            </a:xfrm>
          </p:grpSpPr>
          <p:grpSp>
            <p:nvGrpSpPr>
              <p:cNvPr id="11" name="Group 10"/>
              <p:cNvGrpSpPr/>
              <p:nvPr/>
            </p:nvGrpSpPr>
            <p:grpSpPr>
              <a:xfrm>
                <a:off x="340745" y="3562593"/>
                <a:ext cx="8503165" cy="2385392"/>
                <a:chOff x="340745" y="3562593"/>
                <a:chExt cx="8503165" cy="2385392"/>
              </a:xfrm>
            </p:grpSpPr>
            <p:sp>
              <p:nvSpPr>
                <p:cNvPr id="5" name="Rectangle 4"/>
                <p:cNvSpPr/>
                <p:nvPr/>
              </p:nvSpPr>
              <p:spPr>
                <a:xfrm>
                  <a:off x="340745" y="3562593"/>
                  <a:ext cx="8503165" cy="23853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TextBox 5"/>
                <p:cNvSpPr txBox="1"/>
                <p:nvPr/>
              </p:nvSpPr>
              <p:spPr>
                <a:xfrm>
                  <a:off x="451889" y="3701996"/>
                  <a:ext cx="8159698" cy="2117503"/>
                </a:xfrm>
                <a:prstGeom prst="rect">
                  <a:avLst/>
                </a:prstGeom>
                <a:noFill/>
              </p:spPr>
              <p:txBody>
                <a:bodyPr wrap="square" rtlCol="0">
                  <a:spAutoFit/>
                </a:bodyPr>
                <a:lstStyle/>
                <a:p>
                  <a:pPr>
                    <a:lnSpc>
                      <a:spcPct val="110000"/>
                    </a:lnSpc>
                  </a:pPr>
                  <a:r>
                    <a:rPr lang="en-US" sz="2400" b="1" dirty="0" smtClean="0">
                      <a:solidFill>
                        <a:schemeClr val="bg1"/>
                      </a:solidFill>
                    </a:rPr>
                    <a:t>Personal Learning Networks </a:t>
                  </a:r>
                  <a:r>
                    <a:rPr lang="en-US" sz="2400" dirty="0" smtClean="0">
                      <a:solidFill>
                        <a:schemeClr val="bg1"/>
                      </a:solidFill>
                    </a:rPr>
                    <a:t>facilitate the gathering of information, ideas and content. They can inform and incite dialogue and connect participants beyond their local areas. Ultimately, these networks can model the very type of learning that is established in the Learning Commons. </a:t>
                  </a:r>
                  <a:endParaRPr lang="en-US" sz="2400" dirty="0">
                    <a:solidFill>
                      <a:schemeClr val="bg1"/>
                    </a:solidFill>
                  </a:endParaRPr>
                </a:p>
              </p:txBody>
            </p:sp>
          </p:grpSp>
          <p:pic>
            <p:nvPicPr>
              <p:cNvPr id="9" name="Picture 8" descr="t4l-button.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1215" y="5537187"/>
                <a:ext cx="2661111" cy="773983"/>
              </a:xfrm>
              <a:prstGeom prst="rect">
                <a:avLst/>
              </a:prstGeom>
              <a:ln>
                <a:noFill/>
              </a:ln>
              <a:effectLst>
                <a:outerShdw blurRad="292100" dist="139700" dir="2700000" algn="tl" rotWithShape="0">
                  <a:srgbClr val="333333">
                    <a:alpha val="65000"/>
                  </a:srgbClr>
                </a:outerShdw>
              </a:effectLst>
            </p:spPr>
          </p:pic>
        </p:grpSp>
        <p:sp>
          <p:nvSpPr>
            <p:cNvPr id="10" name="TextBox 9"/>
            <p:cNvSpPr txBox="1"/>
            <p:nvPr/>
          </p:nvSpPr>
          <p:spPr>
            <a:xfrm>
              <a:off x="3588676" y="6111523"/>
              <a:ext cx="2165001" cy="523220"/>
            </a:xfrm>
            <a:prstGeom prst="rect">
              <a:avLst/>
            </a:prstGeom>
            <a:noFill/>
          </p:spPr>
          <p:txBody>
            <a:bodyPr wrap="none" rtlCol="0">
              <a:spAutoFit/>
            </a:bodyPr>
            <a:lstStyle/>
            <a:p>
              <a:r>
                <a:rPr lang="en-US" sz="2800" b="1" dirty="0" smtClean="0">
                  <a:solidFill>
                    <a:srgbClr val="DC0019"/>
                  </a:solidFill>
                </a:rPr>
                <a:t>@T4LOntario</a:t>
              </a:r>
              <a:endParaRPr lang="en-US" sz="2800" b="1" dirty="0">
                <a:solidFill>
                  <a:srgbClr val="DC0019"/>
                </a:solidFill>
              </a:endParaRPr>
            </a:p>
          </p:txBody>
        </p:sp>
      </p:grpSp>
    </p:spTree>
    <p:extLst>
      <p:ext uri="{BB962C8B-B14F-4D97-AF65-F5344CB8AC3E}">
        <p14:creationId xmlns:p14="http://schemas.microsoft.com/office/powerpoint/2010/main" val="2535183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banne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0" y="839628"/>
            <a:ext cx="4559300" cy="2908300"/>
          </a:xfrm>
          <a:prstGeom prst="rect">
            <a:avLst/>
          </a:prstGeom>
        </p:spPr>
      </p:pic>
      <p:sp>
        <p:nvSpPr>
          <p:cNvPr id="3" name="TextBox 2"/>
          <p:cNvSpPr txBox="1"/>
          <p:nvPr/>
        </p:nvSpPr>
        <p:spPr>
          <a:xfrm>
            <a:off x="2615603" y="271967"/>
            <a:ext cx="3724096" cy="461665"/>
          </a:xfrm>
          <a:prstGeom prst="rect">
            <a:avLst/>
          </a:prstGeom>
          <a:noFill/>
        </p:spPr>
        <p:txBody>
          <a:bodyPr wrap="none" rtlCol="0">
            <a:spAutoFit/>
          </a:bodyPr>
          <a:lstStyle/>
          <a:p>
            <a:r>
              <a:rPr lang="en-US" sz="2400" b="1" dirty="0" smtClean="0">
                <a:solidFill>
                  <a:srgbClr val="DC0019"/>
                </a:solidFill>
                <a:latin typeface="Zapf Dingbats"/>
                <a:ea typeface="Zapf Dingbats"/>
                <a:cs typeface="Zapf Dingbats"/>
                <a:sym typeface="Zapf Dingbats"/>
              </a:rPr>
              <a:t>✔</a:t>
            </a:r>
            <a:r>
              <a:rPr lang="en-US" sz="2400" dirty="0" smtClean="0">
                <a:solidFill>
                  <a:srgbClr val="376092"/>
                </a:solidFill>
                <a:latin typeface="Zapf Dingbats"/>
                <a:ea typeface="Zapf Dingbats"/>
                <a:cs typeface="Zapf Dingbats"/>
                <a:sym typeface="Zapf Dingbats"/>
              </a:rPr>
              <a:t> </a:t>
            </a:r>
            <a:r>
              <a:rPr lang="en-US" sz="2400" b="1" dirty="0" smtClean="0">
                <a:solidFill>
                  <a:srgbClr val="376092"/>
                </a:solidFill>
              </a:rPr>
              <a:t>Connected to Each Other</a:t>
            </a:r>
            <a:endParaRPr lang="en-US" sz="2400" b="1" dirty="0">
              <a:solidFill>
                <a:srgbClr val="376092"/>
              </a:solidFill>
            </a:endParaRPr>
          </a:p>
        </p:txBody>
      </p:sp>
      <p:grpSp>
        <p:nvGrpSpPr>
          <p:cNvPr id="4" name="Group 3"/>
          <p:cNvGrpSpPr/>
          <p:nvPr/>
        </p:nvGrpSpPr>
        <p:grpSpPr>
          <a:xfrm>
            <a:off x="5012038" y="2552674"/>
            <a:ext cx="3848079" cy="4165153"/>
            <a:chOff x="5012038" y="2507851"/>
            <a:chExt cx="3848079" cy="4165153"/>
          </a:xfrm>
        </p:grpSpPr>
        <p:pic>
          <p:nvPicPr>
            <p:cNvPr id="5" name="Picture 4" descr="Wemberly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71142" y="2507851"/>
              <a:ext cx="3407168" cy="3453683"/>
            </a:xfrm>
            <a:prstGeom prst="ellipse">
              <a:avLst/>
            </a:prstGeom>
            <a:ln>
              <a:noFill/>
            </a:ln>
            <a:effectLst>
              <a:softEdge rad="112500"/>
            </a:effectLst>
          </p:spPr>
        </p:pic>
        <p:sp>
          <p:nvSpPr>
            <p:cNvPr id="6" name="TextBox 5"/>
            <p:cNvSpPr txBox="1"/>
            <p:nvPr/>
          </p:nvSpPr>
          <p:spPr>
            <a:xfrm>
              <a:off x="5012038" y="5842007"/>
              <a:ext cx="3848079" cy="830997"/>
            </a:xfrm>
            <a:prstGeom prst="rect">
              <a:avLst/>
            </a:prstGeom>
            <a:noFill/>
          </p:spPr>
          <p:txBody>
            <a:bodyPr wrap="none" rtlCol="0">
              <a:spAutoFit/>
            </a:bodyPr>
            <a:lstStyle/>
            <a:p>
              <a:r>
                <a:rPr lang="en-US" sz="2400" b="1" dirty="0" smtClean="0">
                  <a:solidFill>
                    <a:schemeClr val="accent6">
                      <a:lumMod val="75000"/>
                    </a:schemeClr>
                  </a:solidFill>
                </a:rPr>
                <a:t>Wemberly’s Key to Success: </a:t>
              </a:r>
            </a:p>
            <a:p>
              <a:r>
                <a:rPr lang="en-US" sz="2400" dirty="0" smtClean="0">
                  <a:solidFill>
                    <a:schemeClr val="accent6">
                      <a:lumMod val="75000"/>
                    </a:schemeClr>
                  </a:solidFill>
                </a:rPr>
                <a:t>Allies and a support network.</a:t>
              </a:r>
              <a:endParaRPr lang="en-US" sz="2400" dirty="0">
                <a:solidFill>
                  <a:schemeClr val="accent6">
                    <a:lumMod val="75000"/>
                  </a:schemeClr>
                </a:solidFill>
              </a:endParaRPr>
            </a:p>
          </p:txBody>
        </p:sp>
      </p:grpSp>
      <p:sp>
        <p:nvSpPr>
          <p:cNvPr id="7" name="TextBox 6"/>
          <p:cNvSpPr txBox="1"/>
          <p:nvPr/>
        </p:nvSpPr>
        <p:spPr>
          <a:xfrm>
            <a:off x="185862" y="4555439"/>
            <a:ext cx="3842969" cy="461665"/>
          </a:xfrm>
          <a:prstGeom prst="rect">
            <a:avLst/>
          </a:prstGeom>
          <a:noFill/>
        </p:spPr>
        <p:txBody>
          <a:bodyPr wrap="none" rtlCol="0">
            <a:spAutoFit/>
          </a:bodyPr>
          <a:lstStyle/>
          <a:p>
            <a:r>
              <a:rPr lang="en-US" sz="2400" b="1" dirty="0" smtClean="0">
                <a:solidFill>
                  <a:schemeClr val="accent1">
                    <a:lumMod val="75000"/>
                  </a:schemeClr>
                </a:solidFill>
              </a:rPr>
              <a:t>www.togetherforlearning.ca</a:t>
            </a:r>
            <a:endParaRPr lang="en-US" sz="2400" b="1" dirty="0">
              <a:solidFill>
                <a:schemeClr val="accent1">
                  <a:lumMod val="75000"/>
                </a:schemeClr>
              </a:solidFill>
            </a:endParaRPr>
          </a:p>
        </p:txBody>
      </p:sp>
      <p:sp>
        <p:nvSpPr>
          <p:cNvPr id="9" name="TextBox 8"/>
          <p:cNvSpPr txBox="1"/>
          <p:nvPr/>
        </p:nvSpPr>
        <p:spPr>
          <a:xfrm>
            <a:off x="940149" y="5017104"/>
            <a:ext cx="2165001" cy="523220"/>
          </a:xfrm>
          <a:prstGeom prst="rect">
            <a:avLst/>
          </a:prstGeom>
          <a:noFill/>
        </p:spPr>
        <p:txBody>
          <a:bodyPr wrap="none" rtlCol="0">
            <a:spAutoFit/>
          </a:bodyPr>
          <a:lstStyle/>
          <a:p>
            <a:r>
              <a:rPr lang="en-US" sz="2800" b="1" dirty="0" smtClean="0">
                <a:solidFill>
                  <a:srgbClr val="DC0019"/>
                </a:solidFill>
              </a:rPr>
              <a:t>@T4LOntario</a:t>
            </a:r>
            <a:endParaRPr lang="en-US" sz="2800" b="1" dirty="0">
              <a:solidFill>
                <a:srgbClr val="DC0019"/>
              </a:solidFill>
            </a:endParaRPr>
          </a:p>
        </p:txBody>
      </p:sp>
    </p:spTree>
    <p:extLst>
      <p:ext uri="{BB962C8B-B14F-4D97-AF65-F5344CB8AC3E}">
        <p14:creationId xmlns:p14="http://schemas.microsoft.com/office/powerpoint/2010/main" val="2065887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982147" y="240320"/>
            <a:ext cx="7235499"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2800" b="1" dirty="0" smtClean="0">
                <a:solidFill>
                  <a:srgbClr val="DC0019"/>
                </a:solidFill>
              </a:rPr>
              <a:t>Leverage Your Unique Value &amp;</a:t>
            </a:r>
            <a:r>
              <a:rPr lang="en-US" sz="2800" b="1" dirty="0">
                <a:solidFill>
                  <a:srgbClr val="DC0019"/>
                </a:solidFill>
              </a:rPr>
              <a:t> </a:t>
            </a:r>
            <a:r>
              <a:rPr lang="en-US" sz="2800" b="1" dirty="0" smtClean="0">
                <a:solidFill>
                  <a:srgbClr val="DC0019"/>
                </a:solidFill>
              </a:rPr>
              <a:t>Contribution</a:t>
            </a:r>
            <a:endParaRPr lang="en-US" sz="3200" b="1" dirty="0">
              <a:solidFill>
                <a:srgbClr val="DC0019"/>
              </a:solidFill>
            </a:endParaRPr>
          </a:p>
        </p:txBody>
      </p:sp>
      <p:sp>
        <p:nvSpPr>
          <p:cNvPr id="9" name="Text Box 12"/>
          <p:cNvSpPr txBox="1">
            <a:spLocks noChangeArrowheads="1"/>
          </p:cNvSpPr>
          <p:nvPr/>
        </p:nvSpPr>
        <p:spPr bwMode="auto">
          <a:xfrm>
            <a:off x="482155" y="773438"/>
            <a:ext cx="8452667" cy="120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400" dirty="0" smtClean="0">
                <a:solidFill>
                  <a:srgbClr val="376092"/>
                </a:solidFill>
              </a:rPr>
              <a:t>Our colleagues in education don</a:t>
            </a:r>
            <a:r>
              <a:rPr lang="en-CA" sz="2400" dirty="0" smtClean="0">
                <a:solidFill>
                  <a:srgbClr val="376092"/>
                </a:solidFill>
              </a:rPr>
              <a:t>’</a:t>
            </a:r>
            <a:r>
              <a:rPr lang="en-US" sz="2400" dirty="0" smtClean="0">
                <a:solidFill>
                  <a:srgbClr val="376092"/>
                </a:solidFill>
              </a:rPr>
              <a:t>t </a:t>
            </a:r>
            <a:r>
              <a:rPr lang="en-US" sz="2400" dirty="0">
                <a:solidFill>
                  <a:srgbClr val="376092"/>
                </a:solidFill>
              </a:rPr>
              <a:t>necessarily know what we can offer and everything that we can do to move their agendas and our mutual agendas forward. </a:t>
            </a:r>
          </a:p>
        </p:txBody>
      </p:sp>
      <p:pic>
        <p:nvPicPr>
          <p:cNvPr id="21" name="Picture 20" descr="SEF.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37133">
            <a:off x="4669340" y="2318954"/>
            <a:ext cx="2578952" cy="3320271"/>
          </a:xfrm>
          <a:prstGeom prst="rect">
            <a:avLst/>
          </a:prstGeom>
          <a:ln>
            <a:noFill/>
          </a:ln>
          <a:effectLst>
            <a:outerShdw blurRad="292100" dist="139700" dir="2700000" algn="tl" rotWithShape="0">
              <a:srgbClr val="333333">
                <a:alpha val="65000"/>
              </a:srgbClr>
            </a:outerShdw>
          </a:effectLst>
        </p:spPr>
      </p:pic>
      <p:pic>
        <p:nvPicPr>
          <p:cNvPr id="20" name="Picture 19" descr="T4L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36441">
            <a:off x="1634592" y="2386665"/>
            <a:ext cx="2605240" cy="3380217"/>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428332" y="6155856"/>
            <a:ext cx="6301725" cy="584776"/>
          </a:xfrm>
          <a:prstGeom prst="rect">
            <a:avLst/>
          </a:prstGeom>
          <a:noFill/>
        </p:spPr>
        <p:txBody>
          <a:bodyPr wrap="none" rtlCol="0">
            <a:spAutoFit/>
          </a:bodyPr>
          <a:lstStyle/>
          <a:p>
            <a:r>
              <a:rPr lang="en-US" sz="3200" b="1" dirty="0">
                <a:solidFill>
                  <a:srgbClr val="EC001C"/>
                </a:solidFill>
              </a:rPr>
              <a:t>Be Proactive and Make </a:t>
            </a:r>
            <a:r>
              <a:rPr lang="en-US" sz="3200" b="1" dirty="0" smtClean="0">
                <a:solidFill>
                  <a:srgbClr val="EC001C"/>
                </a:solidFill>
              </a:rPr>
              <a:t>Connections</a:t>
            </a:r>
            <a:endParaRPr lang="en-US" sz="3200" b="1" dirty="0">
              <a:solidFill>
                <a:srgbClr val="EC001C"/>
              </a:solidFill>
            </a:endParaRPr>
          </a:p>
        </p:txBody>
      </p:sp>
    </p:spTree>
    <p:extLst>
      <p:ext uri="{BB962C8B-B14F-4D97-AF65-F5344CB8AC3E}">
        <p14:creationId xmlns:p14="http://schemas.microsoft.com/office/powerpoint/2010/main" val="9230896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esPitch.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3" name="Picture 2" descr="T4Lcov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53091">
            <a:off x="5737467" y="2564855"/>
            <a:ext cx="621015" cy="80574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4943" y="6550223"/>
            <a:ext cx="1416611" cy="307777"/>
          </a:xfrm>
          <a:prstGeom prst="rect">
            <a:avLst/>
          </a:prstGeom>
          <a:noFill/>
        </p:spPr>
        <p:txBody>
          <a:bodyPr wrap="none" rtlCol="0">
            <a:spAutoFit/>
          </a:bodyPr>
          <a:lstStyle/>
          <a:p>
            <a:r>
              <a:rPr lang="en-US" sz="1400" dirty="0" smtClean="0">
                <a:solidFill>
                  <a:schemeClr val="bg1"/>
                </a:solidFill>
              </a:rPr>
              <a:t>iStockPhoto.com</a:t>
            </a:r>
            <a:endParaRPr lang="en-US" sz="1400" dirty="0">
              <a:solidFill>
                <a:schemeClr val="bg1"/>
              </a:solidFill>
            </a:endParaRPr>
          </a:p>
        </p:txBody>
      </p:sp>
    </p:spTree>
    <p:extLst>
      <p:ext uri="{BB962C8B-B14F-4D97-AF65-F5344CB8AC3E}">
        <p14:creationId xmlns:p14="http://schemas.microsoft.com/office/powerpoint/2010/main" val="7901355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tterMedicin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5" name="TextBox 4"/>
          <p:cNvSpPr txBox="1"/>
          <p:nvPr/>
        </p:nvSpPr>
        <p:spPr>
          <a:xfrm>
            <a:off x="14943" y="6550223"/>
            <a:ext cx="1416611" cy="307777"/>
          </a:xfrm>
          <a:prstGeom prst="rect">
            <a:avLst/>
          </a:prstGeom>
          <a:noFill/>
        </p:spPr>
        <p:txBody>
          <a:bodyPr wrap="none" rtlCol="0">
            <a:spAutoFit/>
          </a:bodyPr>
          <a:lstStyle/>
          <a:p>
            <a:r>
              <a:rPr lang="en-US" sz="1400" dirty="0" smtClean="0">
                <a:solidFill>
                  <a:schemeClr val="bg1"/>
                </a:solidFill>
              </a:rPr>
              <a:t>iStockPhoto.com</a:t>
            </a:r>
            <a:endParaRPr lang="en-US" sz="1400" dirty="0">
              <a:solidFill>
                <a:schemeClr val="bg1"/>
              </a:solidFill>
            </a:endParaRPr>
          </a:p>
        </p:txBody>
      </p:sp>
    </p:spTree>
    <p:extLst>
      <p:ext uri="{BB962C8B-B14F-4D97-AF65-F5344CB8AC3E}">
        <p14:creationId xmlns:p14="http://schemas.microsoft.com/office/powerpoint/2010/main" val="12064237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258484"/>
            <a:ext cx="8610600" cy="2667000"/>
            <a:chOff x="304800" y="2514600"/>
            <a:chExt cx="8610600" cy="2667000"/>
          </a:xfrm>
        </p:grpSpPr>
        <p:sp>
          <p:nvSpPr>
            <p:cNvPr id="4" name="Rectangle 7"/>
            <p:cNvSpPr>
              <a:spLocks noChangeArrowheads="1"/>
            </p:cNvSpPr>
            <p:nvPr/>
          </p:nvSpPr>
          <p:spPr bwMode="auto">
            <a:xfrm>
              <a:off x="304800" y="3505200"/>
              <a:ext cx="6477000" cy="1295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sp>
          <p:nvSpPr>
            <p:cNvPr id="3" name="Rectangle 6"/>
            <p:cNvSpPr>
              <a:spLocks noChangeArrowheads="1"/>
            </p:cNvSpPr>
            <p:nvPr/>
          </p:nvSpPr>
          <p:spPr bwMode="auto">
            <a:xfrm>
              <a:off x="6248400" y="2514600"/>
              <a:ext cx="2667000" cy="26670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pic>
          <p:nvPicPr>
            <p:cNvPr id="5" name="Picture 8" descr="steve-jobs-3g-iphone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25908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noChangeArrowheads="1"/>
            </p:cNvSpPr>
            <p:nvPr/>
          </p:nvSpPr>
          <p:spPr bwMode="auto">
            <a:xfrm>
              <a:off x="620056" y="3657600"/>
              <a:ext cx="534353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400" dirty="0">
                  <a:solidFill>
                    <a:schemeClr val="bg1"/>
                  </a:solidFill>
                </a:rPr>
                <a:t>Is Steve Jobs a Role Model for Librarians?</a:t>
              </a:r>
            </a:p>
          </p:txBody>
        </p:sp>
        <p:sp>
          <p:nvSpPr>
            <p:cNvPr id="7" name="Text Box 10"/>
            <p:cNvSpPr txBox="1">
              <a:spLocks noChangeArrowheads="1"/>
            </p:cNvSpPr>
            <p:nvPr/>
          </p:nvSpPr>
          <p:spPr bwMode="auto">
            <a:xfrm>
              <a:off x="1447800" y="4267200"/>
              <a:ext cx="44370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dirty="0">
                  <a:solidFill>
                    <a:schemeClr val="bg1"/>
                  </a:solidFill>
                </a:rPr>
                <a:t>David F. Kohl (2010). </a:t>
              </a:r>
              <a:r>
                <a:rPr lang="en-US" sz="1200" i="1" dirty="0">
                  <a:solidFill>
                    <a:schemeClr val="bg1"/>
                  </a:solidFill>
                </a:rPr>
                <a:t>Journal of Academic Librarianship</a:t>
              </a:r>
              <a:r>
                <a:rPr lang="en-US" sz="1200" dirty="0">
                  <a:solidFill>
                    <a:schemeClr val="bg1"/>
                  </a:solidFill>
                </a:rPr>
                <a:t> 36(3).</a:t>
              </a:r>
              <a:r>
                <a:rPr lang="en-US" sz="1400" dirty="0"/>
                <a:t> </a:t>
              </a:r>
            </a:p>
          </p:txBody>
        </p:sp>
      </p:grpSp>
      <p:grpSp>
        <p:nvGrpSpPr>
          <p:cNvPr id="16" name="Group 15"/>
          <p:cNvGrpSpPr/>
          <p:nvPr/>
        </p:nvGrpSpPr>
        <p:grpSpPr>
          <a:xfrm>
            <a:off x="304800" y="3421529"/>
            <a:ext cx="8534400" cy="3077883"/>
            <a:chOff x="304800" y="3421529"/>
            <a:chExt cx="8534400" cy="3077883"/>
          </a:xfrm>
        </p:grpSpPr>
        <p:sp>
          <p:nvSpPr>
            <p:cNvPr id="11" name="Oval 10"/>
            <p:cNvSpPr/>
            <p:nvPr/>
          </p:nvSpPr>
          <p:spPr>
            <a:xfrm>
              <a:off x="304800" y="3421529"/>
              <a:ext cx="3496235" cy="307788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10000"/>
                </a:lnSpc>
              </a:pPr>
              <a:r>
                <a:rPr lang="en-US" sz="3200" b="1" dirty="0" smtClean="0"/>
                <a:t>Opportunity-Driven Possibilities</a:t>
              </a:r>
              <a:endParaRPr lang="en-US" sz="3200" b="1" dirty="0"/>
            </a:p>
          </p:txBody>
        </p:sp>
        <p:sp>
          <p:nvSpPr>
            <p:cNvPr id="12" name="Oval 11"/>
            <p:cNvSpPr/>
            <p:nvPr/>
          </p:nvSpPr>
          <p:spPr>
            <a:xfrm>
              <a:off x="5342965" y="3421529"/>
              <a:ext cx="3496235" cy="307788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10000"/>
                </a:lnSpc>
              </a:pPr>
              <a:r>
                <a:rPr lang="en-US" sz="3200" b="1" dirty="0" smtClean="0"/>
                <a:t>Demand-Driven Solutions</a:t>
              </a:r>
              <a:endParaRPr lang="en-US" sz="3200" b="1" dirty="0"/>
            </a:p>
          </p:txBody>
        </p:sp>
        <p:sp>
          <p:nvSpPr>
            <p:cNvPr id="15" name="Left-Right Arrow 14"/>
            <p:cNvSpPr/>
            <p:nvPr/>
          </p:nvSpPr>
          <p:spPr>
            <a:xfrm>
              <a:off x="3860799" y="4572000"/>
              <a:ext cx="1428377" cy="956235"/>
            </a:xfrm>
            <a:prstGeom prst="leftRightArrow">
              <a:avLst>
                <a:gd name="adj1" fmla="val 41489"/>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2820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LwElemStudent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4276" y="154900"/>
            <a:ext cx="4417715" cy="6618767"/>
          </a:xfrm>
          <a:prstGeom prst="rect">
            <a:avLst/>
          </a:prstGeom>
          <a:ln>
            <a:noFill/>
          </a:ln>
          <a:effectLst>
            <a:outerShdw blurRad="292100" dist="139700" dir="2700000" algn="tl" rotWithShape="0">
              <a:srgbClr val="333333">
                <a:alpha val="65000"/>
              </a:srgbClr>
            </a:outerShdw>
          </a:effectLst>
        </p:spPr>
      </p:pic>
      <p:pic>
        <p:nvPicPr>
          <p:cNvPr id="8" name="Picture 8" descr="steve-jobs-3g-iphone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9569" b="89952" l="9605" r="89831"/>
                    </a14:imgEffect>
                  </a14:imgLayer>
                </a14:imgProps>
              </a:ext>
              <a:ext uri="{28A0092B-C50C-407E-A947-70E740481C1C}">
                <a14:useLocalDpi xmlns:a14="http://schemas.microsoft.com/office/drawing/2010/main"/>
              </a:ext>
            </a:extLst>
          </a:blip>
          <a:srcRect/>
          <a:stretch/>
        </p:blipFill>
        <p:spPr bwMode="auto">
          <a:xfrm rot="20840776">
            <a:off x="3779184" y="1146227"/>
            <a:ext cx="1115169" cy="13166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04276" y="6465890"/>
            <a:ext cx="1416611" cy="307777"/>
          </a:xfrm>
          <a:prstGeom prst="rect">
            <a:avLst/>
          </a:prstGeom>
          <a:noFill/>
        </p:spPr>
        <p:txBody>
          <a:bodyPr wrap="none" rtlCol="0">
            <a:spAutoFit/>
          </a:bodyPr>
          <a:lstStyle/>
          <a:p>
            <a:r>
              <a:rPr lang="en-US" sz="1400" dirty="0" smtClean="0">
                <a:solidFill>
                  <a:schemeClr val="bg1"/>
                </a:solidFill>
              </a:rPr>
              <a:t>iStockPhoto.com</a:t>
            </a:r>
            <a:endParaRPr lang="en-US" sz="1400" dirty="0">
              <a:solidFill>
                <a:schemeClr val="bg1"/>
              </a:solidFill>
            </a:endParaRPr>
          </a:p>
        </p:txBody>
      </p:sp>
    </p:spTree>
    <p:extLst>
      <p:ext uri="{BB962C8B-B14F-4D97-AF65-F5344CB8AC3E}">
        <p14:creationId xmlns:p14="http://schemas.microsoft.com/office/powerpoint/2010/main" val="1127933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258" y="419930"/>
            <a:ext cx="3532212" cy="523220"/>
          </a:xfrm>
          <a:prstGeom prst="rect">
            <a:avLst/>
          </a:prstGeom>
          <a:noFill/>
        </p:spPr>
        <p:txBody>
          <a:bodyPr wrap="none" rtlCol="0">
            <a:spAutoFit/>
          </a:bodyPr>
          <a:lstStyle/>
          <a:p>
            <a:r>
              <a:rPr lang="en-US" sz="2800" b="1" dirty="0" smtClean="0">
                <a:solidFill>
                  <a:srgbClr val="376092"/>
                </a:solidFill>
              </a:rPr>
              <a:t>When we come back…</a:t>
            </a:r>
            <a:endParaRPr lang="en-US" sz="2800" b="1" dirty="0">
              <a:solidFill>
                <a:srgbClr val="376092"/>
              </a:solidFill>
            </a:endParaRPr>
          </a:p>
        </p:txBody>
      </p:sp>
      <p:pic>
        <p:nvPicPr>
          <p:cNvPr id="3" name="Picture 2" descr="t4l-banne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9908" y="2464175"/>
            <a:ext cx="4559300" cy="2908300"/>
          </a:xfrm>
          <a:prstGeom prst="rect">
            <a:avLst/>
          </a:prstGeom>
        </p:spPr>
      </p:pic>
      <p:sp>
        <p:nvSpPr>
          <p:cNvPr id="4" name="Rectangle 3"/>
          <p:cNvSpPr/>
          <p:nvPr/>
        </p:nvSpPr>
        <p:spPr>
          <a:xfrm>
            <a:off x="1508748" y="1423336"/>
            <a:ext cx="61735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Kicking It Up a Notch</a:t>
            </a:r>
          </a:p>
        </p:txBody>
      </p:sp>
      <p:sp>
        <p:nvSpPr>
          <p:cNvPr id="5" name="TextBox 4"/>
          <p:cNvSpPr txBox="1"/>
          <p:nvPr/>
        </p:nvSpPr>
        <p:spPr>
          <a:xfrm>
            <a:off x="2916740" y="5258813"/>
            <a:ext cx="3740026"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 </a:t>
            </a:r>
            <a:r>
              <a:rPr lang="en-C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T4L</a:t>
            </a:r>
            <a:r>
              <a:rPr lang="en-C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C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93651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redySquirrelBda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477" y="119529"/>
            <a:ext cx="6231976" cy="6469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0874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4l-banne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9908" y="1821712"/>
            <a:ext cx="4559300" cy="2908300"/>
          </a:xfrm>
          <a:prstGeom prst="rect">
            <a:avLst/>
          </a:prstGeom>
        </p:spPr>
      </p:pic>
      <p:sp>
        <p:nvSpPr>
          <p:cNvPr id="4" name="Rectangle 3"/>
          <p:cNvSpPr/>
          <p:nvPr/>
        </p:nvSpPr>
        <p:spPr>
          <a:xfrm>
            <a:off x="1555782" y="780873"/>
            <a:ext cx="61735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Kicking It Up a Notch</a:t>
            </a:r>
          </a:p>
        </p:txBody>
      </p:sp>
      <p:sp>
        <p:nvSpPr>
          <p:cNvPr id="5" name="TextBox 4"/>
          <p:cNvSpPr txBox="1"/>
          <p:nvPr/>
        </p:nvSpPr>
        <p:spPr>
          <a:xfrm>
            <a:off x="2916740" y="4616350"/>
            <a:ext cx="3740026"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 </a:t>
            </a:r>
            <a:r>
              <a:rPr lang="en-C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T4L</a:t>
            </a:r>
            <a:r>
              <a:rPr lang="en-C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C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45961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53091">
            <a:off x="5710437" y="508000"/>
            <a:ext cx="2809815" cy="3645647"/>
          </a:xfrm>
          <a:prstGeom prst="rect">
            <a:avLst/>
          </a:prstGeom>
          <a:ln>
            <a:noFill/>
          </a:ln>
          <a:effectLst>
            <a:outerShdw blurRad="292100" dist="139700" dir="2700000" algn="tl" rotWithShape="0">
              <a:srgbClr val="333333">
                <a:alpha val="65000"/>
              </a:srgbClr>
            </a:outerShdw>
          </a:effectLst>
        </p:spPr>
      </p:pic>
      <p:pic>
        <p:nvPicPr>
          <p:cNvPr id="8" name="Picture 7" descr="Kobo.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9299" y="3186437"/>
            <a:ext cx="1209906" cy="1766349"/>
          </a:xfrm>
          <a:prstGeom prst="rect">
            <a:avLst/>
          </a:prstGeom>
          <a:ln>
            <a:noFill/>
          </a:ln>
          <a:effectLst>
            <a:outerShdw blurRad="292100" dist="139700" dir="2700000" algn="tl" rotWithShape="0">
              <a:srgbClr val="333333">
                <a:alpha val="65000"/>
              </a:srgbClr>
            </a:outerShdw>
          </a:effectLst>
        </p:spPr>
      </p:pic>
      <p:pic>
        <p:nvPicPr>
          <p:cNvPr id="3" name="Picture 2" descr="wireless-ic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14704"/>
            <a:ext cx="2465293" cy="2121298"/>
          </a:xfrm>
          <a:prstGeom prst="rect">
            <a:avLst/>
          </a:prstGeom>
        </p:spPr>
      </p:pic>
      <p:pic>
        <p:nvPicPr>
          <p:cNvPr id="4" name="Picture 3" descr="iPa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9269" y="2439729"/>
            <a:ext cx="1641241" cy="1986766"/>
          </a:xfrm>
          <a:prstGeom prst="rect">
            <a:avLst/>
          </a:prstGeom>
        </p:spPr>
      </p:pic>
      <p:pic>
        <p:nvPicPr>
          <p:cNvPr id="5" name="Picture 4" descr="facebook-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8041" y="4468633"/>
            <a:ext cx="1634511" cy="1634511"/>
          </a:xfrm>
          <a:prstGeom prst="rect">
            <a:avLst/>
          </a:prstGeom>
        </p:spPr>
      </p:pic>
      <p:pic>
        <p:nvPicPr>
          <p:cNvPr id="6" name="Picture 5" descr="Twit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525" y="3902395"/>
            <a:ext cx="1589516" cy="1610899"/>
          </a:xfrm>
          <a:prstGeom prst="rect">
            <a:avLst/>
          </a:prstGeom>
        </p:spPr>
      </p:pic>
      <p:pic>
        <p:nvPicPr>
          <p:cNvPr id="20" name="Picture 19" descr="youtube.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82552" y="4963241"/>
            <a:ext cx="1597585" cy="1568762"/>
          </a:xfrm>
          <a:prstGeom prst="rect">
            <a:avLst/>
          </a:prstGeom>
        </p:spPr>
      </p:pic>
      <p:pic>
        <p:nvPicPr>
          <p:cNvPr id="7" name="Picture 6" descr="logo.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9092" y="5428224"/>
            <a:ext cx="2463800" cy="723900"/>
          </a:xfrm>
          <a:prstGeom prst="rect">
            <a:avLst/>
          </a:prstGeom>
        </p:spPr>
      </p:pic>
      <p:pic>
        <p:nvPicPr>
          <p:cNvPr id="9" name="Picture 8" descr="header_logo-3f5d8ff19a5e6328b50920b92b4e0abd.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14343" y="6100156"/>
            <a:ext cx="2501900" cy="546100"/>
          </a:xfrm>
          <a:prstGeom prst="rect">
            <a:avLst/>
          </a:prstGeom>
        </p:spPr>
      </p:pic>
      <p:grpSp>
        <p:nvGrpSpPr>
          <p:cNvPr id="17" name="Group 16"/>
          <p:cNvGrpSpPr/>
          <p:nvPr/>
        </p:nvGrpSpPr>
        <p:grpSpPr>
          <a:xfrm>
            <a:off x="1543466" y="147338"/>
            <a:ext cx="6000546" cy="5475690"/>
            <a:chOff x="3033802" y="162505"/>
            <a:chExt cx="6000546" cy="5475690"/>
          </a:xfrm>
        </p:grpSpPr>
        <p:sp>
          <p:nvSpPr>
            <p:cNvPr id="12" name="Lightning Bolt 11"/>
            <p:cNvSpPr/>
            <p:nvPr/>
          </p:nvSpPr>
          <p:spPr>
            <a:xfrm>
              <a:off x="3033802" y="203804"/>
              <a:ext cx="6000546" cy="5434391"/>
            </a:xfrm>
            <a:prstGeom prst="lightningBolt">
              <a:avLst/>
            </a:prstGeom>
            <a:solidFill>
              <a:schemeClr val="tx1">
                <a:lumMod val="65000"/>
                <a:lumOff val="35000"/>
              </a:schemeClr>
            </a:solidFill>
            <a:ln>
              <a:solidFill>
                <a:schemeClr val="tx1">
                  <a:lumMod val="65000"/>
                  <a:lumOff val="35000"/>
                </a:schemeClr>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352314" y="162505"/>
              <a:ext cx="1085735" cy="186204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F</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extBox 13"/>
            <p:cNvSpPr txBox="1"/>
            <p:nvPr/>
          </p:nvSpPr>
          <p:spPr>
            <a:xfrm>
              <a:off x="5139765" y="1320860"/>
              <a:ext cx="1005804"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5844257" y="2106386"/>
              <a:ext cx="999436"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A</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6514353" y="3184315"/>
              <a:ext cx="941283" cy="160043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R</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4850654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9012" y="147338"/>
            <a:ext cx="6000546" cy="5475690"/>
            <a:chOff x="3033802" y="162505"/>
            <a:chExt cx="6000546" cy="5475690"/>
          </a:xfrm>
        </p:grpSpPr>
        <p:sp>
          <p:nvSpPr>
            <p:cNvPr id="3" name="Lightning Bolt 2"/>
            <p:cNvSpPr/>
            <p:nvPr/>
          </p:nvSpPr>
          <p:spPr>
            <a:xfrm>
              <a:off x="3033802" y="203804"/>
              <a:ext cx="6000546" cy="5434391"/>
            </a:xfrm>
            <a:prstGeom prst="lightningBolt">
              <a:avLst/>
            </a:prstGeom>
            <a:solidFill>
              <a:schemeClr val="tx1">
                <a:lumMod val="65000"/>
                <a:lumOff val="35000"/>
              </a:schemeClr>
            </a:solidFill>
            <a:ln>
              <a:solidFill>
                <a:schemeClr val="tx1">
                  <a:lumMod val="65000"/>
                  <a:lumOff val="35000"/>
                </a:schemeClr>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352314" y="162505"/>
              <a:ext cx="1085735" cy="186204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F</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139765" y="1320860"/>
              <a:ext cx="1005804"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5844257" y="2106386"/>
              <a:ext cx="999436"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A</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6514353" y="3184315"/>
              <a:ext cx="941283" cy="160043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aestroTimes"/>
                  <a:cs typeface="MaestroTimes"/>
                </a:rPr>
                <a:t>R</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8" name="TextBox 7"/>
          <p:cNvSpPr txBox="1"/>
          <p:nvPr/>
        </p:nvSpPr>
        <p:spPr>
          <a:xfrm>
            <a:off x="4990352" y="5865110"/>
            <a:ext cx="3965874"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Change.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2" descr="Binky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707" y="4061927"/>
            <a:ext cx="3171374" cy="2619394"/>
          </a:xfrm>
          <a:prstGeom prst="ellipse">
            <a:avLst/>
          </a:prstGeom>
          <a:ln>
            <a:noFill/>
          </a:ln>
          <a:effectLst>
            <a:softEdge rad="112500"/>
          </a:effectLst>
        </p:spPr>
      </p:pic>
      <p:pic>
        <p:nvPicPr>
          <p:cNvPr id="16" name="Picture 15" descr="Wemberly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1558" y="197036"/>
            <a:ext cx="2591344" cy="2626721"/>
          </a:xfrm>
          <a:prstGeom prst="ellipse">
            <a:avLst/>
          </a:prstGeom>
          <a:ln>
            <a:noFill/>
          </a:ln>
          <a:effectLst>
            <a:softEdge rad="112500"/>
          </a:effectLst>
        </p:spPr>
      </p:pic>
      <p:pic>
        <p:nvPicPr>
          <p:cNvPr id="10" name="Picture 9" descr="Scaredy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0735" y="2431419"/>
            <a:ext cx="2950265" cy="2212699"/>
          </a:xfrm>
          <a:prstGeom prst="ellipse">
            <a:avLst/>
          </a:prstGeom>
          <a:ln>
            <a:noFill/>
          </a:ln>
          <a:effectLst>
            <a:softEdge rad="112500"/>
          </a:effectLst>
        </p:spPr>
      </p:pic>
    </p:spTree>
    <p:extLst>
      <p:ext uri="{BB962C8B-B14F-4D97-AF65-F5344CB8AC3E}">
        <p14:creationId xmlns:p14="http://schemas.microsoft.com/office/powerpoint/2010/main" val="13384870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enThereDoneTha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4000" y="3062941"/>
            <a:ext cx="5080000" cy="3810000"/>
          </a:xfrm>
          <a:prstGeom prst="rect">
            <a:avLst/>
          </a:prstGeom>
        </p:spPr>
      </p:pic>
      <p:sp>
        <p:nvSpPr>
          <p:cNvPr id="4" name="TextBox 3"/>
          <p:cNvSpPr txBox="1"/>
          <p:nvPr/>
        </p:nvSpPr>
        <p:spPr>
          <a:xfrm>
            <a:off x="8230433" y="6596390"/>
            <a:ext cx="889987" cy="215444"/>
          </a:xfrm>
          <a:prstGeom prst="rect">
            <a:avLst/>
          </a:prstGeom>
          <a:noFill/>
        </p:spPr>
        <p:txBody>
          <a:bodyPr wrap="none" rtlCol="0">
            <a:spAutoFit/>
          </a:bodyPr>
          <a:lstStyle/>
          <a:p>
            <a:r>
              <a:rPr lang="en-US" sz="800" dirty="0" smtClean="0">
                <a:solidFill>
                  <a:schemeClr val="bg1"/>
                </a:solidFill>
              </a:rPr>
              <a:t>iStockPhoto.com</a:t>
            </a:r>
            <a:endParaRPr lang="en-US" sz="800" dirty="0">
              <a:solidFill>
                <a:schemeClr val="bg1"/>
              </a:solidFill>
            </a:endParaRPr>
          </a:p>
        </p:txBody>
      </p:sp>
      <p:sp>
        <p:nvSpPr>
          <p:cNvPr id="5" name="TextBox 4"/>
          <p:cNvSpPr txBox="1"/>
          <p:nvPr/>
        </p:nvSpPr>
        <p:spPr>
          <a:xfrm>
            <a:off x="3052228" y="52994"/>
            <a:ext cx="2345276"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Change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7" name="Group 6"/>
          <p:cNvGrpSpPr/>
          <p:nvPr/>
        </p:nvGrpSpPr>
        <p:grpSpPr>
          <a:xfrm>
            <a:off x="332934" y="1567149"/>
            <a:ext cx="5139766" cy="2764117"/>
            <a:chOff x="627529" y="1150470"/>
            <a:chExt cx="5139766" cy="2764117"/>
          </a:xfrm>
        </p:grpSpPr>
        <p:sp>
          <p:nvSpPr>
            <p:cNvPr id="6" name="Cloud Callout 5"/>
            <p:cNvSpPr/>
            <p:nvPr/>
          </p:nvSpPr>
          <p:spPr>
            <a:xfrm>
              <a:off x="627529" y="1150470"/>
              <a:ext cx="5124824" cy="2764117"/>
            </a:xfrm>
            <a:prstGeom prst="cloudCallout">
              <a:avLst>
                <a:gd name="adj1" fmla="val 51470"/>
                <a:gd name="adj2" fmla="val 492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344770" y="1463399"/>
              <a:ext cx="4422525" cy="1981055"/>
            </a:xfrm>
            <a:prstGeom prst="rect">
              <a:avLst/>
            </a:prstGeom>
            <a:noFill/>
          </p:spPr>
          <p:txBody>
            <a:bodyPr wrap="square" rtlCol="0">
              <a:spAutoFit/>
            </a:bodyPr>
            <a:lstStyle/>
            <a:p>
              <a:pPr>
                <a:lnSpc>
                  <a:spcPct val="110000"/>
                </a:lnSpc>
              </a:pPr>
              <a:r>
                <a:rPr lang="en-US" sz="2800" b="1" dirty="0" smtClean="0">
                  <a:solidFill>
                    <a:schemeClr val="bg1"/>
                  </a:solidFill>
                </a:rPr>
                <a:t>How will this affect </a:t>
              </a:r>
              <a:r>
                <a:rPr lang="en-US" sz="2800" b="1" dirty="0" smtClean="0">
                  <a:solidFill>
                    <a:srgbClr val="DC0019"/>
                  </a:solidFill>
                </a:rPr>
                <a:t>me</a:t>
              </a:r>
              <a:r>
                <a:rPr lang="en-US" sz="2800" b="1" dirty="0" smtClean="0">
                  <a:solidFill>
                    <a:schemeClr val="bg1"/>
                  </a:solidFill>
                </a:rPr>
                <a:t>?</a:t>
              </a:r>
            </a:p>
            <a:p>
              <a:pPr>
                <a:lnSpc>
                  <a:spcPct val="110000"/>
                </a:lnSpc>
              </a:pPr>
              <a:r>
                <a:rPr lang="en-US" sz="2800" b="1" dirty="0" smtClean="0">
                  <a:solidFill>
                    <a:schemeClr val="bg1"/>
                  </a:solidFill>
                </a:rPr>
                <a:t>What am I going to do?</a:t>
              </a:r>
            </a:p>
            <a:p>
              <a:pPr>
                <a:lnSpc>
                  <a:spcPct val="110000"/>
                </a:lnSpc>
              </a:pPr>
              <a:r>
                <a:rPr lang="en-US" sz="2800" b="1" dirty="0" smtClean="0">
                  <a:solidFill>
                    <a:schemeClr val="bg1"/>
                  </a:solidFill>
                </a:rPr>
                <a:t>How will I have to change?</a:t>
              </a:r>
            </a:p>
            <a:p>
              <a:pPr>
                <a:lnSpc>
                  <a:spcPct val="110000"/>
                </a:lnSpc>
              </a:pPr>
              <a:r>
                <a:rPr lang="en-US" sz="2800" b="1" dirty="0" smtClean="0">
                  <a:solidFill>
                    <a:schemeClr val="bg1"/>
                  </a:solidFill>
                </a:rPr>
                <a:t>What if I can’t do it?</a:t>
              </a:r>
              <a:endParaRPr lang="en-US" sz="2800" b="1" dirty="0">
                <a:solidFill>
                  <a:schemeClr val="bg1"/>
                </a:solidFill>
              </a:endParaRPr>
            </a:p>
          </p:txBody>
        </p:sp>
      </p:grpSp>
    </p:spTree>
    <p:extLst>
      <p:ext uri="{BB962C8B-B14F-4D97-AF65-F5344CB8AC3E}">
        <p14:creationId xmlns:p14="http://schemas.microsoft.com/office/powerpoint/2010/main" val="3269051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4942"/>
            <a:ext cx="9144000" cy="896471"/>
            <a:chOff x="0" y="5961529"/>
            <a:chExt cx="9144000" cy="896471"/>
          </a:xfrm>
        </p:grpSpPr>
        <p:sp>
          <p:nvSpPr>
            <p:cNvPr id="4" name="Rectangle 3"/>
            <p:cNvSpPr/>
            <p:nvPr/>
          </p:nvSpPr>
          <p:spPr>
            <a:xfrm>
              <a:off x="0" y="5961529"/>
              <a:ext cx="9144000" cy="8964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extBox 2"/>
            <p:cNvSpPr txBox="1"/>
            <p:nvPr/>
          </p:nvSpPr>
          <p:spPr>
            <a:xfrm>
              <a:off x="221202" y="6148154"/>
              <a:ext cx="8701596" cy="523220"/>
            </a:xfrm>
            <a:prstGeom prst="rect">
              <a:avLst/>
            </a:prstGeom>
            <a:noFill/>
          </p:spPr>
          <p:txBody>
            <a:bodyPr wrap="none" rtlCol="0">
              <a:spAutoFit/>
            </a:bodyPr>
            <a:lstStyle/>
            <a:p>
              <a:r>
                <a:rPr lang="en-US" sz="2800" b="1" dirty="0">
                  <a:solidFill>
                    <a:srgbClr val="FFFFFF"/>
                  </a:solidFill>
                </a:rPr>
                <a:t>Consider practices through the filters of the new </a:t>
              </a:r>
              <a:r>
                <a:rPr lang="en-US" sz="2800" b="1" dirty="0" smtClean="0">
                  <a:solidFill>
                    <a:srgbClr val="FFFFFF"/>
                  </a:solidFill>
                </a:rPr>
                <a:t>context.</a:t>
              </a:r>
              <a:endParaRPr lang="en-US" sz="2800" b="1" dirty="0">
                <a:solidFill>
                  <a:srgbClr val="FFFFFF"/>
                </a:solidFill>
              </a:endParaRPr>
            </a:p>
          </p:txBody>
        </p:sp>
      </p:grpSp>
      <p:grpSp>
        <p:nvGrpSpPr>
          <p:cNvPr id="16" name="Group 15"/>
          <p:cNvGrpSpPr/>
          <p:nvPr/>
        </p:nvGrpSpPr>
        <p:grpSpPr>
          <a:xfrm>
            <a:off x="101674" y="2211283"/>
            <a:ext cx="2916445" cy="2838823"/>
            <a:chOff x="101674" y="1240118"/>
            <a:chExt cx="2916445" cy="2838823"/>
          </a:xfrm>
        </p:grpSpPr>
        <p:sp>
          <p:nvSpPr>
            <p:cNvPr id="9" name="Oval 8"/>
            <p:cNvSpPr/>
            <p:nvPr/>
          </p:nvSpPr>
          <p:spPr>
            <a:xfrm>
              <a:off x="101674" y="1240118"/>
              <a:ext cx="2916445" cy="2838823"/>
            </a:xfrm>
            <a:prstGeom prst="ellipse">
              <a:avLst/>
            </a:prstGeom>
            <a:solidFill>
              <a:srgbClr val="C0504D"/>
            </a:soli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n w="76200" cmpd="sng">
                  <a:solidFill>
                    <a:schemeClr val="tx1"/>
                  </a:solidFill>
                </a:ln>
              </a:endParaRPr>
            </a:p>
          </p:txBody>
        </p:sp>
        <p:sp>
          <p:nvSpPr>
            <p:cNvPr id="14" name="TextBox 13"/>
            <p:cNvSpPr txBox="1"/>
            <p:nvPr/>
          </p:nvSpPr>
          <p:spPr>
            <a:xfrm>
              <a:off x="256653" y="1967032"/>
              <a:ext cx="2606486" cy="1384995"/>
            </a:xfrm>
            <a:prstGeom prst="rect">
              <a:avLst/>
            </a:prstGeom>
            <a:noFill/>
          </p:spPr>
          <p:txBody>
            <a:bodyPr wrap="square" rtlCol="0">
              <a:spAutoFit/>
            </a:bodyPr>
            <a:lstStyle/>
            <a:p>
              <a:pPr algn="ctr"/>
              <a:r>
                <a:rPr lang="en-US" sz="2400" dirty="0" smtClean="0">
                  <a:solidFill>
                    <a:schemeClr val="bg1"/>
                  </a:solidFill>
                </a:rPr>
                <a:t>No longer aligned?</a:t>
              </a:r>
            </a:p>
            <a:p>
              <a:pPr algn="ctr"/>
              <a:endParaRPr lang="en-US" sz="1200" dirty="0" smtClean="0">
                <a:solidFill>
                  <a:schemeClr val="bg1"/>
                </a:solidFill>
              </a:endParaRPr>
            </a:p>
            <a:p>
              <a:pPr algn="ctr"/>
              <a:r>
                <a:rPr lang="en-US" sz="2400" dirty="0" smtClean="0">
                  <a:solidFill>
                    <a:schemeClr val="bg1"/>
                  </a:solidFill>
                </a:rPr>
                <a:t>Time to stop </a:t>
              </a:r>
            </a:p>
            <a:p>
              <a:pPr algn="ctr"/>
              <a:r>
                <a:rPr lang="en-US" sz="2400" dirty="0" smtClean="0">
                  <a:solidFill>
                    <a:schemeClr val="bg1"/>
                  </a:solidFill>
                </a:rPr>
                <a:t>doing it.</a:t>
              </a:r>
              <a:endParaRPr lang="en-US" sz="2400" dirty="0">
                <a:solidFill>
                  <a:schemeClr val="bg1"/>
                </a:solidFill>
              </a:endParaRPr>
            </a:p>
          </p:txBody>
        </p:sp>
      </p:grpSp>
      <p:grpSp>
        <p:nvGrpSpPr>
          <p:cNvPr id="18" name="Group 17"/>
          <p:cNvGrpSpPr/>
          <p:nvPr/>
        </p:nvGrpSpPr>
        <p:grpSpPr>
          <a:xfrm>
            <a:off x="6125881" y="2211283"/>
            <a:ext cx="2916445" cy="2838823"/>
            <a:chOff x="6125881" y="1240118"/>
            <a:chExt cx="2916445" cy="2838823"/>
          </a:xfrm>
        </p:grpSpPr>
        <p:sp>
          <p:nvSpPr>
            <p:cNvPr id="13" name="Oval 12"/>
            <p:cNvSpPr/>
            <p:nvPr/>
          </p:nvSpPr>
          <p:spPr>
            <a:xfrm>
              <a:off x="6125881" y="1240118"/>
              <a:ext cx="2916445" cy="2838823"/>
            </a:xfrm>
            <a:prstGeom prst="ellipse">
              <a:avLst/>
            </a:prstGeom>
            <a:solidFill>
              <a:schemeClr val="accent3"/>
            </a:solidFill>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TextBox 14"/>
            <p:cNvSpPr txBox="1"/>
            <p:nvPr/>
          </p:nvSpPr>
          <p:spPr>
            <a:xfrm>
              <a:off x="6383965" y="1967032"/>
              <a:ext cx="2400277" cy="1384995"/>
            </a:xfrm>
            <a:prstGeom prst="rect">
              <a:avLst/>
            </a:prstGeom>
            <a:noFill/>
          </p:spPr>
          <p:txBody>
            <a:bodyPr wrap="square" rtlCol="0">
              <a:spAutoFit/>
            </a:bodyPr>
            <a:lstStyle/>
            <a:p>
              <a:pPr algn="ctr"/>
              <a:r>
                <a:rPr lang="en-US" sz="2400" dirty="0" smtClean="0">
                  <a:solidFill>
                    <a:srgbClr val="FFFFFF"/>
                  </a:solidFill>
                </a:rPr>
                <a:t>Great idea &amp; aligns well?</a:t>
              </a:r>
            </a:p>
            <a:p>
              <a:pPr algn="ctr"/>
              <a:endParaRPr lang="en-US" sz="1200" dirty="0" smtClean="0">
                <a:solidFill>
                  <a:srgbClr val="FFFFFF"/>
                </a:solidFill>
              </a:endParaRPr>
            </a:p>
            <a:p>
              <a:pPr algn="ctr"/>
              <a:r>
                <a:rPr lang="en-US" sz="2400" dirty="0" smtClean="0">
                  <a:solidFill>
                    <a:srgbClr val="FFFFFF"/>
                  </a:solidFill>
                </a:rPr>
                <a:t>Keep doing it!</a:t>
              </a:r>
              <a:endParaRPr lang="en-US" sz="2400" dirty="0">
                <a:solidFill>
                  <a:srgbClr val="FFFFFF"/>
                </a:solidFill>
              </a:endParaRPr>
            </a:p>
          </p:txBody>
        </p:sp>
      </p:grpSp>
      <p:grpSp>
        <p:nvGrpSpPr>
          <p:cNvPr id="17" name="Group 16"/>
          <p:cNvGrpSpPr/>
          <p:nvPr/>
        </p:nvGrpSpPr>
        <p:grpSpPr>
          <a:xfrm>
            <a:off x="3113777" y="2211283"/>
            <a:ext cx="2916445" cy="2838823"/>
            <a:chOff x="3113777" y="1240118"/>
            <a:chExt cx="2916445" cy="2838823"/>
          </a:xfrm>
        </p:grpSpPr>
        <p:sp>
          <p:nvSpPr>
            <p:cNvPr id="12" name="Oval 11"/>
            <p:cNvSpPr/>
            <p:nvPr/>
          </p:nvSpPr>
          <p:spPr>
            <a:xfrm>
              <a:off x="3113777" y="1240118"/>
              <a:ext cx="2916445" cy="2838823"/>
            </a:xfrm>
            <a:prstGeom prst="ellipse">
              <a:avLst/>
            </a:prstGeom>
            <a:solidFill>
              <a:schemeClr val="accent6"/>
            </a:solid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p:cNvSpPr txBox="1"/>
            <p:nvPr/>
          </p:nvSpPr>
          <p:spPr>
            <a:xfrm>
              <a:off x="3351705" y="1782366"/>
              <a:ext cx="2440589" cy="1754327"/>
            </a:xfrm>
            <a:prstGeom prst="rect">
              <a:avLst/>
            </a:prstGeom>
            <a:noFill/>
          </p:spPr>
          <p:txBody>
            <a:bodyPr wrap="square" rtlCol="0">
              <a:spAutoFit/>
            </a:bodyPr>
            <a:lstStyle/>
            <a:p>
              <a:pPr algn="ctr"/>
              <a:r>
                <a:rPr lang="en-US" sz="2400" dirty="0" smtClean="0">
                  <a:solidFill>
                    <a:srgbClr val="FFFFFF"/>
                  </a:solidFill>
                </a:rPr>
                <a:t>Pretty good but could be better?</a:t>
              </a:r>
            </a:p>
            <a:p>
              <a:pPr algn="ctr"/>
              <a:endParaRPr lang="en-US" sz="1200" dirty="0" smtClean="0">
                <a:solidFill>
                  <a:srgbClr val="FFFFFF"/>
                </a:solidFill>
              </a:endParaRPr>
            </a:p>
            <a:p>
              <a:pPr algn="ctr"/>
              <a:r>
                <a:rPr lang="en-US" sz="2400" dirty="0" smtClean="0">
                  <a:solidFill>
                    <a:srgbClr val="FFFFFF"/>
                  </a:solidFill>
                </a:rPr>
                <a:t>Time to kick it up a notch!</a:t>
              </a:r>
            </a:p>
          </p:txBody>
        </p:sp>
      </p:grpSp>
    </p:spTree>
    <p:extLst>
      <p:ext uri="{BB962C8B-B14F-4D97-AF65-F5344CB8AC3E}">
        <p14:creationId xmlns:p14="http://schemas.microsoft.com/office/powerpoint/2010/main" val="83153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942"/>
            <a:ext cx="9144000" cy="896471"/>
            <a:chOff x="0" y="5961529"/>
            <a:chExt cx="9144000" cy="896471"/>
          </a:xfrm>
        </p:grpSpPr>
        <p:sp>
          <p:nvSpPr>
            <p:cNvPr id="4" name="Rectangle 3"/>
            <p:cNvSpPr/>
            <p:nvPr/>
          </p:nvSpPr>
          <p:spPr>
            <a:xfrm>
              <a:off x="0" y="5961529"/>
              <a:ext cx="9144000" cy="8964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 name="TextBox 4"/>
            <p:cNvSpPr txBox="1"/>
            <p:nvPr/>
          </p:nvSpPr>
          <p:spPr>
            <a:xfrm>
              <a:off x="221202" y="6148154"/>
              <a:ext cx="8701596" cy="523220"/>
            </a:xfrm>
            <a:prstGeom prst="rect">
              <a:avLst/>
            </a:prstGeom>
            <a:noFill/>
          </p:spPr>
          <p:txBody>
            <a:bodyPr wrap="none" rtlCol="0">
              <a:spAutoFit/>
            </a:bodyPr>
            <a:lstStyle/>
            <a:p>
              <a:r>
                <a:rPr lang="en-US" sz="2800" b="1" dirty="0">
                  <a:solidFill>
                    <a:srgbClr val="FFFFFF"/>
                  </a:solidFill>
                </a:rPr>
                <a:t>Consider practices through the filters of the new </a:t>
              </a:r>
              <a:r>
                <a:rPr lang="en-US" sz="2800" b="1" dirty="0" smtClean="0">
                  <a:solidFill>
                    <a:srgbClr val="FFFFFF"/>
                  </a:solidFill>
                </a:rPr>
                <a:t>context.</a:t>
              </a:r>
              <a:endParaRPr lang="en-US" sz="2800" b="1" dirty="0">
                <a:solidFill>
                  <a:srgbClr val="FFFFFF"/>
                </a:solidFill>
              </a:endParaRPr>
            </a:p>
          </p:txBody>
        </p:sp>
      </p:grpSp>
      <p:grpSp>
        <p:nvGrpSpPr>
          <p:cNvPr id="6" name="Group 5"/>
          <p:cNvGrpSpPr/>
          <p:nvPr/>
        </p:nvGrpSpPr>
        <p:grpSpPr>
          <a:xfrm>
            <a:off x="404543" y="2012684"/>
            <a:ext cx="2916445" cy="2838823"/>
            <a:chOff x="3113777" y="1240118"/>
            <a:chExt cx="2916445" cy="2838823"/>
          </a:xfrm>
        </p:grpSpPr>
        <p:sp>
          <p:nvSpPr>
            <p:cNvPr id="7" name="Oval 6"/>
            <p:cNvSpPr/>
            <p:nvPr/>
          </p:nvSpPr>
          <p:spPr>
            <a:xfrm>
              <a:off x="3113777" y="1240118"/>
              <a:ext cx="2916445" cy="2838823"/>
            </a:xfrm>
            <a:prstGeom prst="ellipse">
              <a:avLst/>
            </a:prstGeom>
            <a:solidFill>
              <a:schemeClr val="accent6"/>
            </a:solid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p:cNvSpPr txBox="1"/>
            <p:nvPr/>
          </p:nvSpPr>
          <p:spPr>
            <a:xfrm>
              <a:off x="3351705" y="1782366"/>
              <a:ext cx="2440589" cy="1754327"/>
            </a:xfrm>
            <a:prstGeom prst="rect">
              <a:avLst/>
            </a:prstGeom>
            <a:noFill/>
          </p:spPr>
          <p:txBody>
            <a:bodyPr wrap="square" rtlCol="0">
              <a:spAutoFit/>
            </a:bodyPr>
            <a:lstStyle/>
            <a:p>
              <a:pPr algn="ctr"/>
              <a:r>
                <a:rPr lang="en-US" sz="2400" dirty="0" smtClean="0">
                  <a:solidFill>
                    <a:srgbClr val="FFFFFF"/>
                  </a:solidFill>
                </a:rPr>
                <a:t>Pretty good but could be better?</a:t>
              </a:r>
            </a:p>
            <a:p>
              <a:pPr algn="ctr"/>
              <a:endParaRPr lang="en-US" sz="1200" dirty="0" smtClean="0">
                <a:solidFill>
                  <a:srgbClr val="FFFFFF"/>
                </a:solidFill>
              </a:endParaRPr>
            </a:p>
            <a:p>
              <a:pPr algn="ctr"/>
              <a:r>
                <a:rPr lang="en-US" sz="2400" dirty="0" smtClean="0">
                  <a:solidFill>
                    <a:srgbClr val="FFFFFF"/>
                  </a:solidFill>
                </a:rPr>
                <a:t>Time to kick it up a notch!</a:t>
              </a:r>
            </a:p>
          </p:txBody>
        </p:sp>
      </p:grpSp>
      <p:grpSp>
        <p:nvGrpSpPr>
          <p:cNvPr id="11" name="Group 10"/>
          <p:cNvGrpSpPr/>
          <p:nvPr/>
        </p:nvGrpSpPr>
        <p:grpSpPr>
          <a:xfrm>
            <a:off x="3466354" y="1546940"/>
            <a:ext cx="5456444" cy="3679304"/>
            <a:chOff x="3466354" y="1800937"/>
            <a:chExt cx="5456444" cy="3679304"/>
          </a:xfrm>
        </p:grpSpPr>
        <p:pic>
          <p:nvPicPr>
            <p:cNvPr id="10" name="Picture 9" descr="CoffeeFilte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66354" y="1800937"/>
              <a:ext cx="5456444" cy="3679304"/>
            </a:xfrm>
            <a:prstGeom prst="rect">
              <a:avLst/>
            </a:prstGeom>
          </p:spPr>
        </p:pic>
        <p:sp>
          <p:nvSpPr>
            <p:cNvPr id="9" name="TextBox 8"/>
            <p:cNvSpPr txBox="1"/>
            <p:nvPr/>
          </p:nvSpPr>
          <p:spPr>
            <a:xfrm>
              <a:off x="4796119" y="3718297"/>
              <a:ext cx="2853764" cy="869469"/>
            </a:xfrm>
            <a:prstGeom prst="rect">
              <a:avLst/>
            </a:prstGeom>
            <a:noFill/>
          </p:spPr>
          <p:txBody>
            <a:bodyPr wrap="square" rtlCol="0">
              <a:spAutoFit/>
            </a:bodyPr>
            <a:lstStyle/>
            <a:p>
              <a:pPr algn="ctr"/>
              <a:r>
                <a:rPr lang="en-US" sz="2000" b="1" dirty="0" smtClean="0"/>
                <a:t>Learning Partnerships</a:t>
              </a:r>
            </a:p>
            <a:p>
              <a:pPr algn="ctr"/>
              <a:endParaRPr lang="en-US" sz="1050" b="1" dirty="0"/>
            </a:p>
            <a:p>
              <a:pPr algn="ctr"/>
              <a:r>
                <a:rPr lang="en-US" sz="2000" b="1" dirty="0" smtClean="0"/>
                <a:t>Technology for Learning</a:t>
              </a:r>
              <a:endParaRPr lang="en-US" sz="2000" b="1" dirty="0"/>
            </a:p>
          </p:txBody>
        </p:sp>
      </p:grpSp>
      <p:grpSp>
        <p:nvGrpSpPr>
          <p:cNvPr id="16" name="Group 15"/>
          <p:cNvGrpSpPr/>
          <p:nvPr/>
        </p:nvGrpSpPr>
        <p:grpSpPr>
          <a:xfrm>
            <a:off x="0" y="5961529"/>
            <a:ext cx="9144000" cy="896471"/>
            <a:chOff x="0" y="5961529"/>
            <a:chExt cx="9144000" cy="896471"/>
          </a:xfrm>
        </p:grpSpPr>
        <p:sp>
          <p:nvSpPr>
            <p:cNvPr id="14" name="Rectangle 13"/>
            <p:cNvSpPr/>
            <p:nvPr/>
          </p:nvSpPr>
          <p:spPr>
            <a:xfrm>
              <a:off x="0" y="5961529"/>
              <a:ext cx="9144000" cy="8964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TextBox 14"/>
            <p:cNvSpPr txBox="1"/>
            <p:nvPr/>
          </p:nvSpPr>
          <p:spPr>
            <a:xfrm>
              <a:off x="471296" y="6148154"/>
              <a:ext cx="8201409" cy="523220"/>
            </a:xfrm>
            <a:prstGeom prst="rect">
              <a:avLst/>
            </a:prstGeom>
            <a:noFill/>
          </p:spPr>
          <p:txBody>
            <a:bodyPr wrap="none" rtlCol="0">
              <a:spAutoFit/>
            </a:bodyPr>
            <a:lstStyle/>
            <a:p>
              <a:r>
                <a:rPr lang="en-US" sz="2800" b="1" dirty="0" smtClean="0">
                  <a:solidFill>
                    <a:srgbClr val="FFFFFF"/>
                  </a:solidFill>
                </a:rPr>
                <a:t>Your Goal? To ADD VALUE to the learning experience.</a:t>
              </a:r>
              <a:endParaRPr lang="en-US" sz="2800" b="1" dirty="0">
                <a:solidFill>
                  <a:srgbClr val="FFFFFF"/>
                </a:solidFill>
              </a:endParaRPr>
            </a:p>
          </p:txBody>
        </p:sp>
      </p:grpSp>
    </p:spTree>
    <p:extLst>
      <p:ext uri="{BB962C8B-B14F-4D97-AF65-F5344CB8AC3E}">
        <p14:creationId xmlns:p14="http://schemas.microsoft.com/office/powerpoint/2010/main" val="39867294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120" t="7199" r="4980" b="3558"/>
          <a:stretch/>
        </p:blipFill>
        <p:spPr bwMode="auto">
          <a:xfrm>
            <a:off x="1538939" y="119529"/>
            <a:ext cx="6394825" cy="60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Oval 5"/>
          <p:cNvSpPr/>
          <p:nvPr/>
        </p:nvSpPr>
        <p:spPr>
          <a:xfrm>
            <a:off x="597645"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spTree>
    <p:extLst>
      <p:ext uri="{BB962C8B-B14F-4D97-AF65-F5344CB8AC3E}">
        <p14:creationId xmlns:p14="http://schemas.microsoft.com/office/powerpoint/2010/main" val="1139373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36471"/>
            <a:ext cx="4557059" cy="34215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6" name="Rectangle 5"/>
          <p:cNvSpPr/>
          <p:nvPr/>
        </p:nvSpPr>
        <p:spPr>
          <a:xfrm>
            <a:off x="0" y="14942"/>
            <a:ext cx="4557059" cy="3421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7" name="Rectangle 6"/>
          <p:cNvSpPr/>
          <p:nvPr/>
        </p:nvSpPr>
        <p:spPr>
          <a:xfrm>
            <a:off x="4586941" y="14942"/>
            <a:ext cx="4557059" cy="342152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8" name="Rectangle 7"/>
          <p:cNvSpPr/>
          <p:nvPr/>
        </p:nvSpPr>
        <p:spPr>
          <a:xfrm>
            <a:off x="4586941" y="3436471"/>
            <a:ext cx="4557059" cy="34215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 name="TextBox 8"/>
          <p:cNvSpPr txBox="1"/>
          <p:nvPr/>
        </p:nvSpPr>
        <p:spPr>
          <a:xfrm>
            <a:off x="463176" y="183492"/>
            <a:ext cx="3720353" cy="2923877"/>
          </a:xfrm>
          <a:prstGeom prst="rect">
            <a:avLst/>
          </a:prstGeom>
          <a:noFill/>
        </p:spPr>
        <p:txBody>
          <a:bodyPr wrap="square" rtlCol="0">
            <a:spAutoFit/>
          </a:bodyPr>
          <a:lstStyle/>
          <a:p>
            <a:pPr algn="ctr"/>
            <a:r>
              <a:rPr lang="en-US" sz="2800" b="1" dirty="0" smtClean="0">
                <a:solidFill>
                  <a:srgbClr val="FFFFFF"/>
                </a:solidFill>
              </a:rPr>
              <a:t>Reading Engagement</a:t>
            </a:r>
          </a:p>
          <a:p>
            <a:pPr algn="ctr"/>
            <a:endParaRPr lang="en-US" sz="1600" dirty="0">
              <a:solidFill>
                <a:srgbClr val="FFFFFF"/>
              </a:solidFill>
            </a:endParaRPr>
          </a:p>
          <a:p>
            <a:pPr algn="ctr"/>
            <a:r>
              <a:rPr lang="en-US" sz="2800" dirty="0" smtClean="0">
                <a:solidFill>
                  <a:srgbClr val="FFFFFF"/>
                </a:solidFill>
              </a:rPr>
              <a:t>Motivating readers</a:t>
            </a:r>
          </a:p>
          <a:p>
            <a:pPr algn="ctr"/>
            <a:r>
              <a:rPr lang="en-US" sz="2800" dirty="0" smtClean="0">
                <a:solidFill>
                  <a:srgbClr val="FFFFFF"/>
                </a:solidFill>
              </a:rPr>
              <a:t>Connecting readers</a:t>
            </a:r>
          </a:p>
          <a:p>
            <a:pPr algn="ctr"/>
            <a:r>
              <a:rPr lang="en-US" sz="2800" dirty="0" smtClean="0">
                <a:solidFill>
                  <a:srgbClr val="FFFFFF"/>
                </a:solidFill>
              </a:rPr>
              <a:t>Supporting readers</a:t>
            </a:r>
          </a:p>
          <a:p>
            <a:pPr algn="ctr"/>
            <a:r>
              <a:rPr lang="en-US" sz="2800" dirty="0" smtClean="0">
                <a:solidFill>
                  <a:srgbClr val="FFFFFF"/>
                </a:solidFill>
              </a:rPr>
              <a:t>Fostering reading </a:t>
            </a:r>
            <a:r>
              <a:rPr lang="en-US" sz="2800" dirty="0">
                <a:solidFill>
                  <a:srgbClr val="FFFFFF"/>
                </a:solidFill>
              </a:rPr>
              <a:t>c</a:t>
            </a:r>
            <a:r>
              <a:rPr lang="en-US" sz="2800" dirty="0" smtClean="0">
                <a:solidFill>
                  <a:srgbClr val="FFFFFF"/>
                </a:solidFill>
              </a:rPr>
              <a:t>ommunities</a:t>
            </a:r>
            <a:endParaRPr lang="en-US" sz="2800" dirty="0">
              <a:solidFill>
                <a:srgbClr val="FFFFFF"/>
              </a:solidFill>
            </a:endParaRPr>
          </a:p>
        </p:txBody>
      </p:sp>
      <p:grpSp>
        <p:nvGrpSpPr>
          <p:cNvPr id="19" name="Group 18"/>
          <p:cNvGrpSpPr/>
          <p:nvPr/>
        </p:nvGrpSpPr>
        <p:grpSpPr>
          <a:xfrm>
            <a:off x="4736354" y="456627"/>
            <a:ext cx="4273174" cy="2635801"/>
            <a:chOff x="4736354" y="426745"/>
            <a:chExt cx="4273174" cy="2635801"/>
          </a:xfrm>
        </p:grpSpPr>
        <p:sp>
          <p:nvSpPr>
            <p:cNvPr id="10" name="TextBox 9"/>
            <p:cNvSpPr txBox="1"/>
            <p:nvPr/>
          </p:nvSpPr>
          <p:spPr>
            <a:xfrm>
              <a:off x="5109880" y="426745"/>
              <a:ext cx="3511177" cy="523220"/>
            </a:xfrm>
            <a:prstGeom prst="rect">
              <a:avLst/>
            </a:prstGeom>
            <a:noFill/>
          </p:spPr>
          <p:txBody>
            <a:bodyPr wrap="square" rtlCol="0">
              <a:spAutoFit/>
            </a:bodyPr>
            <a:lstStyle/>
            <a:p>
              <a:pPr algn="ctr"/>
              <a:r>
                <a:rPr lang="en-US" sz="2800" b="1" dirty="0" smtClean="0">
                  <a:solidFill>
                    <a:srgbClr val="FFFFFF"/>
                  </a:solidFill>
                </a:rPr>
                <a:t>Multiple Literacies</a:t>
              </a:r>
            </a:p>
          </p:txBody>
        </p:sp>
        <p:sp>
          <p:nvSpPr>
            <p:cNvPr id="11" name="TextBox 10"/>
            <p:cNvSpPr txBox="1"/>
            <p:nvPr/>
          </p:nvSpPr>
          <p:spPr>
            <a:xfrm>
              <a:off x="4736354" y="1105648"/>
              <a:ext cx="2136587" cy="1384995"/>
            </a:xfrm>
            <a:prstGeom prst="rect">
              <a:avLst/>
            </a:prstGeom>
            <a:noFill/>
          </p:spPr>
          <p:txBody>
            <a:bodyPr wrap="square" rtlCol="0">
              <a:spAutoFit/>
            </a:bodyPr>
            <a:lstStyle/>
            <a:p>
              <a:pPr algn="ctr"/>
              <a:r>
                <a:rPr lang="en-US" sz="2800" dirty="0">
                  <a:solidFill>
                    <a:srgbClr val="FFFFFF"/>
                  </a:solidFill>
                </a:rPr>
                <a:t>Traditional</a:t>
              </a:r>
            </a:p>
            <a:p>
              <a:pPr algn="ctr"/>
              <a:r>
                <a:rPr lang="en-US" sz="2800" dirty="0">
                  <a:solidFill>
                    <a:srgbClr val="FFFFFF"/>
                  </a:solidFill>
                </a:rPr>
                <a:t>Information</a:t>
              </a:r>
            </a:p>
            <a:p>
              <a:pPr algn="ctr"/>
              <a:r>
                <a:rPr lang="en-US" sz="2800" dirty="0" smtClean="0">
                  <a:solidFill>
                    <a:srgbClr val="FFFFFF"/>
                  </a:solidFill>
                </a:rPr>
                <a:t>Media</a:t>
              </a:r>
            </a:p>
          </p:txBody>
        </p:sp>
        <p:sp>
          <p:nvSpPr>
            <p:cNvPr id="12" name="TextBox 11"/>
            <p:cNvSpPr txBox="1"/>
            <p:nvPr/>
          </p:nvSpPr>
          <p:spPr>
            <a:xfrm>
              <a:off x="6872941" y="1105648"/>
              <a:ext cx="2136587" cy="1384995"/>
            </a:xfrm>
            <a:prstGeom prst="rect">
              <a:avLst/>
            </a:prstGeom>
            <a:noFill/>
          </p:spPr>
          <p:txBody>
            <a:bodyPr wrap="square" rtlCol="0">
              <a:spAutoFit/>
            </a:bodyPr>
            <a:lstStyle/>
            <a:p>
              <a:pPr algn="ctr"/>
              <a:r>
                <a:rPr lang="en-US" sz="2800" dirty="0" smtClean="0">
                  <a:solidFill>
                    <a:srgbClr val="FFFFFF"/>
                  </a:solidFill>
                </a:rPr>
                <a:t>Visual</a:t>
              </a:r>
            </a:p>
            <a:p>
              <a:pPr algn="ctr"/>
              <a:r>
                <a:rPr lang="en-US" sz="2800" dirty="0" smtClean="0">
                  <a:solidFill>
                    <a:srgbClr val="FFFFFF"/>
                  </a:solidFill>
                </a:rPr>
                <a:t>Cultural</a:t>
              </a:r>
            </a:p>
            <a:p>
              <a:pPr algn="ctr"/>
              <a:r>
                <a:rPr lang="en-US" sz="2800" dirty="0" smtClean="0">
                  <a:solidFill>
                    <a:srgbClr val="FFFFFF"/>
                  </a:solidFill>
                </a:rPr>
                <a:t>Digital</a:t>
              </a:r>
            </a:p>
          </p:txBody>
        </p:sp>
        <p:sp>
          <p:nvSpPr>
            <p:cNvPr id="13" name="TextBox 12"/>
            <p:cNvSpPr txBox="1"/>
            <p:nvPr/>
          </p:nvSpPr>
          <p:spPr>
            <a:xfrm>
              <a:off x="5804647" y="2539326"/>
              <a:ext cx="2136587" cy="523220"/>
            </a:xfrm>
            <a:prstGeom prst="rect">
              <a:avLst/>
            </a:prstGeom>
            <a:noFill/>
          </p:spPr>
          <p:txBody>
            <a:bodyPr wrap="square" rtlCol="0">
              <a:spAutoFit/>
            </a:bodyPr>
            <a:lstStyle/>
            <a:p>
              <a:pPr algn="ctr"/>
              <a:r>
                <a:rPr lang="en-US" sz="2800" dirty="0" smtClean="0">
                  <a:solidFill>
                    <a:srgbClr val="FFFFFF"/>
                  </a:solidFill>
                </a:rPr>
                <a:t>Critical</a:t>
              </a:r>
            </a:p>
          </p:txBody>
        </p:sp>
      </p:grpSp>
      <p:sp>
        <p:nvSpPr>
          <p:cNvPr id="14" name="TextBox 13"/>
          <p:cNvSpPr txBox="1"/>
          <p:nvPr/>
        </p:nvSpPr>
        <p:spPr>
          <a:xfrm>
            <a:off x="224120" y="3605022"/>
            <a:ext cx="4093883" cy="3046988"/>
          </a:xfrm>
          <a:prstGeom prst="rect">
            <a:avLst/>
          </a:prstGeom>
          <a:noFill/>
        </p:spPr>
        <p:txBody>
          <a:bodyPr wrap="square" rtlCol="0">
            <a:spAutoFit/>
          </a:bodyPr>
          <a:lstStyle/>
          <a:p>
            <a:pPr algn="ctr"/>
            <a:r>
              <a:rPr lang="en-US" sz="2800" b="1" dirty="0" smtClean="0">
                <a:solidFill>
                  <a:srgbClr val="FFFFFF"/>
                </a:solidFill>
              </a:rPr>
              <a:t>Critical &amp; Creative Thinking</a:t>
            </a:r>
          </a:p>
          <a:p>
            <a:pPr algn="ctr"/>
            <a:endParaRPr lang="en-US" sz="1600" dirty="0">
              <a:solidFill>
                <a:srgbClr val="FFFFFF"/>
              </a:solidFill>
            </a:endParaRPr>
          </a:p>
          <a:p>
            <a:pPr algn="ctr"/>
            <a:r>
              <a:rPr lang="en-US" sz="2400" dirty="0" smtClean="0">
                <a:solidFill>
                  <a:srgbClr val="FFFFFF"/>
                </a:solidFill>
              </a:rPr>
              <a:t>Read &amp; write for </a:t>
            </a:r>
          </a:p>
          <a:p>
            <a:pPr algn="ctr"/>
            <a:r>
              <a:rPr lang="en-US" sz="2400" dirty="0" smtClean="0">
                <a:solidFill>
                  <a:srgbClr val="FFFFFF"/>
                </a:solidFill>
              </a:rPr>
              <a:t>different purposes</a:t>
            </a:r>
          </a:p>
          <a:p>
            <a:pPr algn="ctr"/>
            <a:r>
              <a:rPr lang="en-US" sz="2400" dirty="0" smtClean="0">
                <a:solidFill>
                  <a:srgbClr val="FFFFFF"/>
                </a:solidFill>
              </a:rPr>
              <a:t>Evaluate texts</a:t>
            </a:r>
          </a:p>
          <a:p>
            <a:pPr algn="ctr"/>
            <a:r>
              <a:rPr lang="en-US" sz="2400" dirty="0" smtClean="0">
                <a:solidFill>
                  <a:srgbClr val="FFFFFF"/>
                </a:solidFill>
              </a:rPr>
              <a:t>Navigate &amp; create in </a:t>
            </a:r>
          </a:p>
          <a:p>
            <a:pPr algn="ctr"/>
            <a:r>
              <a:rPr lang="en-US" sz="2400" dirty="0" smtClean="0">
                <a:solidFill>
                  <a:srgbClr val="FFFFFF"/>
                </a:solidFill>
              </a:rPr>
              <a:t>variety of formats</a:t>
            </a:r>
            <a:endParaRPr lang="en-US" sz="2400" dirty="0">
              <a:solidFill>
                <a:srgbClr val="FFFFFF"/>
              </a:solidFill>
            </a:endParaRPr>
          </a:p>
        </p:txBody>
      </p:sp>
      <p:grpSp>
        <p:nvGrpSpPr>
          <p:cNvPr id="17" name="Group 16"/>
          <p:cNvGrpSpPr/>
          <p:nvPr/>
        </p:nvGrpSpPr>
        <p:grpSpPr>
          <a:xfrm>
            <a:off x="5523663" y="4041502"/>
            <a:ext cx="2877848" cy="2685213"/>
            <a:chOff x="5434017" y="3966797"/>
            <a:chExt cx="2877848" cy="2685213"/>
          </a:xfrm>
        </p:grpSpPr>
        <p:pic>
          <p:nvPicPr>
            <p:cNvPr id="15" name="Picture 14" descr="OSLAinquiry.jpg"/>
            <p:cNvPicPr>
              <a:picLocks noChangeAspect="1"/>
            </p:cNvPicPr>
            <p:nvPr/>
          </p:nvPicPr>
          <p:blipFill>
            <a:blip r:embed="rId2" cstate="email">
              <a:extLst>
                <a:ext uri="{BEBA8EAE-BF5A-486C-A8C5-ECC9F3942E4B}">
                  <a14:imgProps xmlns:a14="http://schemas.microsoft.com/office/drawing/2010/main">
                    <a14:imgLayer r:embed="rId3">
                      <a14:imgEffect>
                        <a14:backgroundRemoval t="1087" b="98696" l="3854" r="95538"/>
                      </a14:imgEffect>
                    </a14:imgLayer>
                  </a14:imgProps>
                </a:ext>
                <a:ext uri="{28A0092B-C50C-407E-A947-70E740481C1C}">
                  <a14:useLocalDpi xmlns:a14="http://schemas.microsoft.com/office/drawing/2010/main"/>
                </a:ext>
              </a:extLst>
            </a:blip>
            <a:stretch>
              <a:fillRect/>
            </a:stretch>
          </p:blipFill>
          <p:spPr>
            <a:xfrm>
              <a:off x="5434017" y="3966797"/>
              <a:ext cx="2877848" cy="2685213"/>
            </a:xfrm>
            <a:prstGeom prst="rect">
              <a:avLst/>
            </a:prstGeom>
          </p:spPr>
        </p:pic>
        <p:sp>
          <p:nvSpPr>
            <p:cNvPr id="16" name="Oval 15"/>
            <p:cNvSpPr/>
            <p:nvPr/>
          </p:nvSpPr>
          <p:spPr>
            <a:xfrm>
              <a:off x="6499413" y="4945530"/>
              <a:ext cx="747058" cy="73211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tx1"/>
                  </a:solidFill>
                </a:rPr>
                <a:t>Inquiry</a:t>
              </a:r>
              <a:endParaRPr lang="en-US" sz="900" b="1" dirty="0">
                <a:solidFill>
                  <a:schemeClr val="tx1"/>
                </a:solidFill>
              </a:endParaRPr>
            </a:p>
          </p:txBody>
        </p:sp>
      </p:grpSp>
      <p:sp>
        <p:nvSpPr>
          <p:cNvPr id="18" name="TextBox 17"/>
          <p:cNvSpPr txBox="1"/>
          <p:nvPr/>
        </p:nvSpPr>
        <p:spPr>
          <a:xfrm>
            <a:off x="4646706" y="3518282"/>
            <a:ext cx="4422586" cy="523220"/>
          </a:xfrm>
          <a:prstGeom prst="rect">
            <a:avLst/>
          </a:prstGeom>
          <a:noFill/>
        </p:spPr>
        <p:txBody>
          <a:bodyPr wrap="square" rtlCol="0">
            <a:spAutoFit/>
          </a:bodyPr>
          <a:lstStyle/>
          <a:p>
            <a:pPr algn="ctr"/>
            <a:r>
              <a:rPr lang="en-US" sz="2800" b="1" dirty="0" smtClean="0">
                <a:solidFill>
                  <a:srgbClr val="FFFFFF"/>
                </a:solidFill>
              </a:rPr>
              <a:t>Discovery &amp; Guided Inquiry</a:t>
            </a:r>
          </a:p>
        </p:txBody>
      </p:sp>
    </p:spTree>
    <p:extLst>
      <p:ext uri="{BB962C8B-B14F-4D97-AF65-F5344CB8AC3E}">
        <p14:creationId xmlns:p14="http://schemas.microsoft.com/office/powerpoint/2010/main" val="367584551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120" t="7199" r="4980" b="3558"/>
          <a:stretch/>
        </p:blipFill>
        <p:spPr bwMode="auto">
          <a:xfrm>
            <a:off x="1538939" y="119529"/>
            <a:ext cx="6394825" cy="60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Oval 5"/>
          <p:cNvSpPr/>
          <p:nvPr/>
        </p:nvSpPr>
        <p:spPr>
          <a:xfrm>
            <a:off x="597645"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spTree>
    <p:extLst>
      <p:ext uri="{BB962C8B-B14F-4D97-AF65-F5344CB8AC3E}">
        <p14:creationId xmlns:p14="http://schemas.microsoft.com/office/powerpoint/2010/main" val="324846515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banne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4777" y="534608"/>
            <a:ext cx="4559300" cy="2908300"/>
          </a:xfrm>
          <a:prstGeom prst="rect">
            <a:avLst/>
          </a:prstGeom>
          <a:ln>
            <a:noFill/>
          </a:ln>
          <a:effectLst>
            <a:outerShdw blurRad="292100" dist="139700" dir="2700000" algn="tl" rotWithShape="0">
              <a:srgbClr val="333333">
                <a:alpha val="65000"/>
              </a:srgbClr>
            </a:outerShdw>
          </a:effectLst>
        </p:spPr>
      </p:pic>
      <p:pic>
        <p:nvPicPr>
          <p:cNvPr id="3" name="Picture 2" descr="AnitaBK2012_Pic4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0"/>
            <a:ext cx="1524000" cy="2286000"/>
          </a:xfrm>
          <a:prstGeom prst="rect">
            <a:avLst/>
          </a:prstGeom>
        </p:spPr>
      </p:pic>
      <p:sp>
        <p:nvSpPr>
          <p:cNvPr id="4" name="TextBox 3"/>
          <p:cNvSpPr txBox="1"/>
          <p:nvPr/>
        </p:nvSpPr>
        <p:spPr>
          <a:xfrm>
            <a:off x="1434354" y="3442908"/>
            <a:ext cx="6281838" cy="707886"/>
          </a:xfrm>
          <a:prstGeom prst="rect">
            <a:avLst/>
          </a:prstGeom>
          <a:noFill/>
        </p:spPr>
        <p:txBody>
          <a:bodyPr wrap="none" rtlCol="0">
            <a:spAutoFit/>
          </a:bodyPr>
          <a:lstStyle/>
          <a:p>
            <a:r>
              <a:rPr lang="en-US" sz="4000" b="1" dirty="0" smtClean="0">
                <a:solidFill>
                  <a:schemeClr val="tx2"/>
                </a:solidFill>
              </a:rPr>
              <a:t>www.togetherforlearning.ca</a:t>
            </a:r>
            <a:endParaRPr lang="en-US" sz="4000" b="1" dirty="0">
              <a:solidFill>
                <a:schemeClr val="tx2"/>
              </a:solidFill>
            </a:endParaRPr>
          </a:p>
        </p:txBody>
      </p:sp>
      <p:sp>
        <p:nvSpPr>
          <p:cNvPr id="5" name="TextBox 4"/>
          <p:cNvSpPr txBox="1"/>
          <p:nvPr/>
        </p:nvSpPr>
        <p:spPr>
          <a:xfrm>
            <a:off x="2394423" y="4945529"/>
            <a:ext cx="3874378" cy="1669688"/>
          </a:xfrm>
          <a:prstGeom prst="rect">
            <a:avLst/>
          </a:prstGeom>
          <a:noFill/>
        </p:spPr>
        <p:txBody>
          <a:bodyPr wrap="none" rtlCol="0">
            <a:spAutoFit/>
          </a:bodyPr>
          <a:lstStyle/>
          <a:p>
            <a:pPr algn="ctr"/>
            <a:r>
              <a:rPr lang="en-US" sz="3200" b="1" dirty="0" smtClean="0">
                <a:solidFill>
                  <a:srgbClr val="DC0019"/>
                </a:solidFill>
              </a:rPr>
              <a:t>Anita Brooks Kirkland</a:t>
            </a:r>
          </a:p>
          <a:p>
            <a:pPr algn="ctr"/>
            <a:r>
              <a:rPr lang="en-US" sz="2000" dirty="0" smtClean="0">
                <a:solidFill>
                  <a:schemeClr val="tx2"/>
                </a:solidFill>
              </a:rPr>
              <a:t>Consultant, K-12 Libraries, WRDSB</a:t>
            </a:r>
          </a:p>
          <a:p>
            <a:pPr algn="ctr"/>
            <a:endParaRPr lang="en-US" sz="1050" dirty="0"/>
          </a:p>
          <a:p>
            <a:pPr algn="ctr"/>
            <a:r>
              <a:rPr lang="en-US" sz="2000" b="1" dirty="0" smtClean="0">
                <a:solidFill>
                  <a:srgbClr val="1F497D"/>
                </a:solidFill>
              </a:rPr>
              <a:t>www.bythebrooks.ca</a:t>
            </a:r>
          </a:p>
          <a:p>
            <a:pPr algn="ctr"/>
            <a:r>
              <a:rPr lang="en-US" sz="2000" b="1" dirty="0" smtClean="0">
                <a:solidFill>
                  <a:srgbClr val="DC0019"/>
                </a:solidFill>
              </a:rPr>
              <a:t>@AnitaBK</a:t>
            </a:r>
            <a:endParaRPr lang="en-US" sz="2000" b="1" dirty="0">
              <a:solidFill>
                <a:srgbClr val="DC0019"/>
              </a:solidFill>
            </a:endParaRPr>
          </a:p>
        </p:txBody>
      </p:sp>
      <p:grpSp>
        <p:nvGrpSpPr>
          <p:cNvPr id="8" name="Group 7"/>
          <p:cNvGrpSpPr/>
          <p:nvPr/>
        </p:nvGrpSpPr>
        <p:grpSpPr>
          <a:xfrm>
            <a:off x="7139225" y="4736351"/>
            <a:ext cx="1865406" cy="1997853"/>
            <a:chOff x="7019697" y="4572000"/>
            <a:chExt cx="1865406" cy="1997853"/>
          </a:xfrm>
        </p:grpSpPr>
        <p:pic>
          <p:nvPicPr>
            <p:cNvPr id="6" name="Picture 5" descr="WRDSBlibraries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9697" y="4572000"/>
              <a:ext cx="1865406" cy="1733108"/>
            </a:xfrm>
            <a:prstGeom prst="rect">
              <a:avLst/>
            </a:prstGeom>
          </p:spPr>
        </p:pic>
        <p:sp>
          <p:nvSpPr>
            <p:cNvPr id="7" name="TextBox 6"/>
            <p:cNvSpPr txBox="1"/>
            <p:nvPr/>
          </p:nvSpPr>
          <p:spPr>
            <a:xfrm>
              <a:off x="7060660" y="6200521"/>
              <a:ext cx="1737037" cy="369332"/>
            </a:xfrm>
            <a:prstGeom prst="rect">
              <a:avLst/>
            </a:prstGeom>
            <a:noFill/>
          </p:spPr>
          <p:txBody>
            <a:bodyPr wrap="none" rtlCol="0">
              <a:spAutoFit/>
            </a:bodyPr>
            <a:lstStyle/>
            <a:p>
              <a:r>
                <a:rPr lang="en-US" b="1" dirty="0">
                  <a:solidFill>
                    <a:srgbClr val="1F497D"/>
                  </a:solidFill>
                </a:rPr>
                <a:t>l</a:t>
              </a:r>
              <a:r>
                <a:rPr lang="en-US" b="1" dirty="0" smtClean="0">
                  <a:solidFill>
                    <a:srgbClr val="1F497D"/>
                  </a:solidFill>
                </a:rPr>
                <a:t>ibrary.wrdsb.ca</a:t>
              </a:r>
              <a:endParaRPr lang="en-US" b="1" dirty="0">
                <a:solidFill>
                  <a:srgbClr val="1F497D"/>
                </a:solidFill>
              </a:endParaRPr>
            </a:p>
          </p:txBody>
        </p:sp>
      </p:grpSp>
      <p:cxnSp>
        <p:nvCxnSpPr>
          <p:cNvPr id="10" name="Straight Connector 9"/>
          <p:cNvCxnSpPr/>
          <p:nvPr/>
        </p:nvCxnSpPr>
        <p:spPr>
          <a:xfrm>
            <a:off x="0" y="4542116"/>
            <a:ext cx="9144000" cy="0"/>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779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nky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2254" y="313765"/>
            <a:ext cx="4729629" cy="6306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0354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207" y="373525"/>
            <a:ext cx="9087968" cy="6140824"/>
            <a:chOff x="11207" y="373525"/>
            <a:chExt cx="9087968" cy="6140824"/>
          </a:xfrm>
        </p:grpSpPr>
        <p:pic>
          <p:nvPicPr>
            <p:cNvPr id="4" name="Picture 3" descr="Binky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3557" y="373525"/>
              <a:ext cx="4605618" cy="6140824"/>
            </a:xfrm>
            <a:prstGeom prst="rect">
              <a:avLst/>
            </a:prstGeom>
            <a:ln>
              <a:noFill/>
            </a:ln>
            <a:effectLst>
              <a:outerShdw blurRad="292100" dist="139700" dir="2700000" algn="tl" rotWithShape="0">
                <a:srgbClr val="333333">
                  <a:alpha val="65000"/>
                </a:srgbClr>
              </a:outerShdw>
            </a:effectLst>
          </p:spPr>
        </p:pic>
        <p:pic>
          <p:nvPicPr>
            <p:cNvPr id="3" name="Picture 2" descr="Binky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7" y="380996"/>
              <a:ext cx="4594412" cy="612588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81757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mberly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2300" y="104588"/>
            <a:ext cx="5174876" cy="6643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960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mberly2.jpg"/>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04587" y="139700"/>
            <a:ext cx="8973021" cy="6449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3047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904</TotalTime>
  <Words>1826</Words>
  <Application>Microsoft Macintosh PowerPoint</Application>
  <PresentationFormat>On-screen Show (4:3)</PresentationFormat>
  <Paragraphs>300</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124</cp:revision>
  <cp:lastPrinted>2013-02-13T16:52:50Z</cp:lastPrinted>
  <dcterms:created xsi:type="dcterms:W3CDTF">2013-02-09T23:57:09Z</dcterms:created>
  <dcterms:modified xsi:type="dcterms:W3CDTF">2013-02-18T21:28:57Z</dcterms:modified>
</cp:coreProperties>
</file>